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73" r:id="rId8"/>
    <p:sldId id="274" r:id="rId9"/>
    <p:sldId id="263" r:id="rId10"/>
    <p:sldId id="264" r:id="rId11"/>
    <p:sldId id="265" r:id="rId12"/>
    <p:sldId id="270" r:id="rId13"/>
    <p:sldId id="271" r:id="rId14"/>
    <p:sldId id="272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1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CA358-C2CC-F649-A830-D1F70E7204D4}" type="datetimeFigureOut">
              <a:rPr lang="en-US" smtClean="0"/>
              <a:t>6/22/20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3558-4E0B-FC42-81F6-BF1D269940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8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THERE’S A LILL: PUBLISH SOMETHING IN SHORT FORM,ONLINE,  BOOK REVIEWS, TEACHING PUBLICATIONS</a:t>
            </a:r>
            <a:r>
              <a:rPr lang="en-US" baseline="0" dirty="0" smtClean="0"/>
              <a:t>, SMALL GRANTS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3558-4E0B-FC42-81F6-BF1D269940A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6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/>
              <a:t>6/22/20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/>
              <a:pPr/>
              <a:t>6/22/20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Tenure and Promotion @ CUNY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Brim and Shelly Eversley</a:t>
            </a:r>
          </a:p>
          <a:p>
            <a:r>
              <a:rPr lang="en-US" dirty="0" smtClean="0"/>
              <a:t>FFPP Academic Directors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YOUR POSITION.  WHAT NEEDS IMPROVEMENT?  SCHOLARSHIP?  TEACHING?</a:t>
            </a:r>
          </a:p>
          <a:p>
            <a:r>
              <a:rPr lang="en-US" dirty="0" smtClean="0"/>
              <a:t>CALCULATE YOUR RISKS</a:t>
            </a:r>
          </a:p>
          <a:p>
            <a:r>
              <a:rPr lang="en-US" dirty="0" smtClean="0"/>
              <a:t>ESTABLISH A REPUTATION BEYOND YOUR DEPARTMENT</a:t>
            </a:r>
          </a:p>
          <a:p>
            <a:pPr lvl="1"/>
            <a:r>
              <a:rPr lang="en-US" i="0" dirty="0" smtClean="0"/>
              <a:t>COLLEGE OR UNIVERSITY SERVICE</a:t>
            </a:r>
          </a:p>
          <a:p>
            <a:pPr lvl="1"/>
            <a:r>
              <a:rPr lang="en-US" i="0" dirty="0" smtClean="0"/>
              <a:t>CREATE DIGITAL PROFILES:  CUNYFIRST, ACADEMIC WORKS, GOOGLE SCHOLAR</a:t>
            </a:r>
          </a:p>
          <a:p>
            <a:pPr lvl="1"/>
            <a:r>
              <a:rPr lang="en-US" i="0" dirty="0" smtClean="0"/>
              <a:t>PRESENT AT A CONFERENCE</a:t>
            </a:r>
          </a:p>
          <a:p>
            <a:pPr lvl="1"/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150105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YEAR:  THE YEAR OF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ON TRACK WITH YOUR PUBLISHING GOALS?</a:t>
            </a:r>
          </a:p>
          <a:p>
            <a:r>
              <a:rPr lang="en-US" dirty="0" smtClean="0"/>
              <a:t>WHAT IMPROVEMENTS HAVE YOU MADE?</a:t>
            </a:r>
          </a:p>
          <a:p>
            <a:r>
              <a:rPr lang="en-US" dirty="0" smtClean="0"/>
              <a:t>SUBMIT YOUR MANUSCRIPT FOR A BOOK CONTRACT</a:t>
            </a:r>
          </a:p>
          <a:p>
            <a:r>
              <a:rPr lang="en-US" dirty="0" smtClean="0"/>
              <a:t>UPDATE DIGITAL 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 YEAR:  MORE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CONTRACTUAL RELEASE TIME EXPIRES</a:t>
            </a:r>
          </a:p>
          <a:p>
            <a:r>
              <a:rPr lang="en-US" dirty="0" smtClean="0"/>
              <a:t>DO YOU HAVE A BOOK CONTRACT?  SUFFICIENT ARTICLES?</a:t>
            </a:r>
          </a:p>
          <a:p>
            <a:r>
              <a:rPr lang="en-US" dirty="0" smtClean="0"/>
              <a:t>BUILD YOUR NETWORKS:  ATTEND CONFERENCES, GIVE TALKS ON OTHER CAMPUSES</a:t>
            </a:r>
          </a:p>
          <a:p>
            <a:r>
              <a:rPr lang="en-US" dirty="0" smtClean="0"/>
              <a:t>JOIN AN EDITORIAL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SIXTH YEAR: SWEAT (A LITTLE) AND KEEP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:EXTERNAL REVIEW SELECTION (4) CANDIDATE (4) DEPARTMENT CHAIR (4) COLLEGE TENURE COMMITTEE  </a:t>
            </a:r>
          </a:p>
          <a:p>
            <a:r>
              <a:rPr lang="en-US" dirty="0" smtClean="0"/>
              <a:t>SPRING:  CANDIDATE SUBMITS DOSSIER FOR OUTSIDE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SEVENTH YEAR:  WAITING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SOMETHING NEW TO ADD, PLEASE SHARE IT WITH YOUR CHAIR.  ASK THAT IT IS INCLUDED IN DEPARTMENT AND COLLEGE CONSIDERATIONS</a:t>
            </a:r>
          </a:p>
          <a:p>
            <a:r>
              <a:rPr lang="en-US" dirty="0" smtClean="0"/>
              <a:t>FALL:  DEPARTMENT VOTES 1) TENURE 2) PROMOTION; SCHOOL, IF APPLICABLE, VOTES; COLLEGE EXECUTIVE COMMITTEE OR PLANNING AND BUDGET COMMITTEE VOTES</a:t>
            </a:r>
          </a:p>
          <a:p>
            <a:r>
              <a:rPr lang="en-US" dirty="0" smtClean="0"/>
              <a:t>COLLEGE PRESIDENT MAKES A RECOMMENDATION BASED ON PREVIOUS VOTES</a:t>
            </a:r>
          </a:p>
        </p:txBody>
      </p:sp>
    </p:spTree>
    <p:extLst>
      <p:ext uri="{BB962C8B-B14F-4D97-AF65-F5344CB8AC3E}">
        <p14:creationId xmlns:p14="http://schemas.microsoft.com/office/powerpoint/2010/main" val="14849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 YOU HAVE EVERYTHING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CONFIDENTIAL MENTOR</a:t>
            </a:r>
          </a:p>
          <a:p>
            <a:r>
              <a:rPr lang="en-US" dirty="0" smtClean="0"/>
              <a:t>YOU HAVE A COMMUNITY OF SCHOLARS WHO WILL READ YOUR DRAFTS AND LISTEN TO YOUR CONCERNS</a:t>
            </a:r>
          </a:p>
          <a:p>
            <a:r>
              <a:rPr lang="en-US" dirty="0" smtClean="0"/>
              <a:t>YOU HAVE AN ONGOING ONLINE COMMUNITY FOR DISCUSSION AND PROFESSIONAL RESOURCES</a:t>
            </a:r>
          </a:p>
          <a:p>
            <a:r>
              <a:rPr lang="en-US" dirty="0" smtClean="0"/>
              <a:t>YOU HAVE A UNION THAT WILL ADVOCATE ON YOUR BEHALF</a:t>
            </a:r>
          </a:p>
          <a:p>
            <a:r>
              <a:rPr lang="en-US" dirty="0" smtClean="0"/>
              <a:t>YOU HAVE ALREADY BEATEN THE ODDS AND EARNED A TENURE TRACK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7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 THE HIGHEST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SCHOLARLY BOOK PUBLISHED (OR ACCEPTED FOR PUBLICATION) WITH A RESPECTED, PEER-REVIEWED UNIVERSITY PRESS, PLUS A FEW ADDITIONAL PEER-REVIEWED OR INVITED PUBLICATIONS, OR</a:t>
            </a:r>
          </a:p>
          <a:p>
            <a:r>
              <a:rPr lang="en-US" dirty="0" smtClean="0"/>
              <a:t>A SUBSTANTIAL NUMBER OF ARTICLES PUBLISHED IN RESPECTED, PEER-REVIEWED JOURNALS AND INVITED PUBLICATIONS, OR</a:t>
            </a:r>
          </a:p>
          <a:p>
            <a:r>
              <a:rPr lang="en-US" dirty="0" smtClean="0"/>
              <a:t>A SIGNIFICANT DIGITAL PROJECT WITH DEMONSTRABLE IMPACT, ACCOMPANIED BY TRADITIONAL PUBLICATIONS IN REPUTABLE PEER-REVIEWED JOURNALS AND BOOKS, OR</a:t>
            </a:r>
          </a:p>
          <a:p>
            <a:r>
              <a:rPr lang="en-US" dirty="0" smtClean="0"/>
              <a:t>A SUBSTANTIAL BODY OF CREATIVE WORK (I.E., A NOVEL, POETRY OR SHORT STORY COLLECTION, MEMOIR, ETC.) PUBLISHED BY A RESPECTED PRESS, ACCOMPANIED BY OTHER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THE PROCESS:  YEAR SEVEN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YOUR EXTERNAL REVIEWS ARRIVE AT YOUR COLLEGE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TENURED DEPARTMENT FACULTY (OR EXECUTIVE COMMITTEE) READS EXTERNAL REVIEWS AND VOTES 1) TENURE 2) PROMOTION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YOUR SCHOOL (IF APPLICABLE) VOTES 1) TENURE 2) PROMOTION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YOUR COLLEGE’S EXECUTIVE COMMITTEE OR PLANNING AND BUDGET COMMITTEE VOTES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THE PRESIDENT OF YOUR COLLEGE MAKES A DECISION ON 1) TENURE AND 2) PROMOTION BASED ON THE RECOMMENDATIONS OF DEPARTMENT, SCHOOL,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REVIEWERS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REVIEWERS ARE ADVANCED SCHOLARS IN AN APPROPRIATE FIELD WHO WORK OUTSIDE OF CUNY</a:t>
            </a:r>
          </a:p>
          <a:p>
            <a:r>
              <a:rPr lang="en-US" dirty="0" smtClean="0"/>
              <a:t>EXTERNAL REVIEWERS HAVE NO RELATIONSHIP TO THE CANDIDATE THAT MIGHT PREVENT OBJECTIVITY (E.G., NO CO-AUTHORS OR GRADUATE SCHOOL ADVISORS)</a:t>
            </a:r>
          </a:p>
          <a:p>
            <a:r>
              <a:rPr lang="en-US" dirty="0" smtClean="0"/>
              <a:t>EXTERNAL REVIEWERS READ YOUR DOSSIER OR TENURE FILE.  THESE MATERIALS INCLUDE YOUR CANDIDATE’S STATEMENT AND RESEARCH AND/OR CREATIVE WORK AND SUBMIT AN EVALUATION OF YOUR WORK AS CONSIDERATION FOR TENURE</a:t>
            </a:r>
          </a:p>
          <a:p>
            <a:r>
              <a:rPr lang="en-US" dirty="0" smtClean="0"/>
              <a:t>YOU WILL BE CONSULTED ON THE LIST OF POTENTIAL REVIEWERS (FALL, YEAR SIX)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COMPLETE DOSSIER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CANDIDATE STATEMENT</a:t>
            </a:r>
          </a:p>
          <a:p>
            <a:r>
              <a:rPr lang="en-US" dirty="0" smtClean="0"/>
              <a:t>SCHOLARSHIP  (BOOKS, ARTICLES, DIGITAL PROJECTS)</a:t>
            </a:r>
          </a:p>
          <a:p>
            <a:r>
              <a:rPr lang="en-US" dirty="0" smtClean="0"/>
              <a:t>TEACHING (SYLLABI, FACULTY EVALUATIONS, STUDENT EVALUATIONS—THESE GENERALLY DO NOT GO OUT FOR EXTERNAL REVIEW)</a:t>
            </a:r>
          </a:p>
          <a:p>
            <a:r>
              <a:rPr lang="en-US" dirty="0" smtClean="0"/>
              <a:t>RECORD OF SERVICE TO THE DEPARTMENT, SCHOOL, COLLEGE, AND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YOUR PUBLISHING GOALS?</a:t>
            </a:r>
          </a:p>
          <a:p>
            <a:r>
              <a:rPr lang="en-US" dirty="0" smtClean="0"/>
              <a:t>CONSIDER YOUR END OF THE YEAR MEETINGS WITH YOUR DEPARTMENT CHAIR AS THE NARRATIVE THREAD OF YOUR CAREER; USE THESE MEETINGS AS AN OPPORTUNITY TO UPDATE YOUR DOSSIER AND CANDIDATE STATEMENT</a:t>
            </a:r>
          </a:p>
          <a:p>
            <a:r>
              <a:rPr lang="en-US" dirty="0" smtClean="0"/>
              <a:t>HOW WILL YOU SPEND YOUR CONTRACTUAL RELEASE TIME BETWEEN YEARS ONE THROUGH FIVE?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PRACTICE:  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CORE VALUES AS A SCHOLAR?</a:t>
            </a:r>
          </a:p>
          <a:p>
            <a:r>
              <a:rPr lang="en-US" dirty="0" smtClean="0"/>
              <a:t>IN WHAT AREAS WOULD YOU LIKE TO GROW AND DEVELOP?</a:t>
            </a:r>
          </a:p>
          <a:p>
            <a:r>
              <a:rPr lang="en-US" dirty="0" smtClean="0"/>
              <a:t>WHAT IS YOUR TEACHING PHILOSOPHY? </a:t>
            </a:r>
          </a:p>
          <a:p>
            <a:r>
              <a:rPr lang="en-US" dirty="0" smtClean="0"/>
              <a:t>WHAT KINDS OF SERVICE INTEREST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PRACTICE:  THE NARRATIVE OF YOUR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ACCOUNTING FOR THE LABORS OF YOUR WORK</a:t>
            </a:r>
          </a:p>
          <a:p>
            <a:r>
              <a:rPr lang="en-US" dirty="0" smtClean="0"/>
              <a:t>IDENTIFY AND RETAIN DOCUMENTATION OF YOUR MEASUREABLE SUCCESSES</a:t>
            </a:r>
          </a:p>
          <a:p>
            <a:r>
              <a:rPr lang="en-US" dirty="0" smtClean="0"/>
              <a:t>DOCUMENT YOUR NOTABLE CONTRIBUTIONS TO TEACHING:  DID YOU DEVELOP A NEW COURSE?  CREATE AN INNOVATION?</a:t>
            </a:r>
          </a:p>
          <a:p>
            <a:r>
              <a:rPr lang="en-US" dirty="0" smtClean="0"/>
              <a:t>LIST YOUR ACCOMPLISHMENTS IN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PUBLISHING GOALS</a:t>
            </a:r>
          </a:p>
          <a:p>
            <a:r>
              <a:rPr lang="en-US" dirty="0" smtClean="0"/>
              <a:t>PUBLISH SOMETHING, EVEN SOMETHING SMALL</a:t>
            </a:r>
          </a:p>
          <a:p>
            <a:r>
              <a:rPr lang="en-US" dirty="0" smtClean="0"/>
              <a:t>FIND A CONFIDENTIAL MENTOR</a:t>
            </a:r>
          </a:p>
          <a:p>
            <a:r>
              <a:rPr lang="en-US" dirty="0" smtClean="0"/>
              <a:t>PRESENT AT A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96</TotalTime>
  <Words>784</Words>
  <Application>Microsoft Macintosh PowerPoint</Application>
  <PresentationFormat>Widescreen</PresentationFormat>
  <Paragraphs>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Crop</vt:lpstr>
      <vt:lpstr>Tenure and Promotion @ CUNY</vt:lpstr>
      <vt:lpstr>EXPECT THE HIGHEST STANDARD</vt:lpstr>
      <vt:lpstr>UNDERSTAND THE PROCESS:  YEAR SEVEN</vt:lpstr>
      <vt:lpstr>EXTERNAL REVIEWERS</vt:lpstr>
      <vt:lpstr>YOUR COMPLETE DOSSIER</vt:lpstr>
      <vt:lpstr>YOU NEED A PLAN</vt:lpstr>
      <vt:lpstr>ONGOING PRACTICE:  WHO ARE YOU?</vt:lpstr>
      <vt:lpstr>ONGOING PRACTICE:  THE NARRATIVE OF YOUR CAREER</vt:lpstr>
      <vt:lpstr>SECOND YEAR</vt:lpstr>
      <vt:lpstr>THIRD YEAR</vt:lpstr>
      <vt:lpstr>FOURTH YEAR:  THE YEAR OF RESILIENCE</vt:lpstr>
      <vt:lpstr>FIFTH YEAR:  MORE RESILIENCE</vt:lpstr>
      <vt:lpstr>SIXTH YEAR: SWEAT (A LITTLE) AND KEEP WORKING</vt:lpstr>
      <vt:lpstr>SEVENTH YEAR:  WAITING IS HARD</vt:lpstr>
      <vt:lpstr>REMEMBER: YOU HAVE EVERYTHING YOU NEED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Tenure and Promotion @ CUNY</dc:title>
  <dc:creator>Microsoft Office User</dc:creator>
  <cp:lastModifiedBy>Microsoft Office User</cp:lastModifiedBy>
  <cp:revision>13</cp:revision>
  <dcterms:created xsi:type="dcterms:W3CDTF">2019-04-11T15:57:04Z</dcterms:created>
  <dcterms:modified xsi:type="dcterms:W3CDTF">2020-06-22T14:52:35Z</dcterms:modified>
</cp:coreProperties>
</file>