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78" r:id="rId2"/>
    <p:sldId id="275" r:id="rId3"/>
    <p:sldId id="281" r:id="rId4"/>
    <p:sldId id="280" r:id="rId5"/>
    <p:sldId id="282" r:id="rId6"/>
    <p:sldId id="283" r:id="rId7"/>
    <p:sldId id="289" r:id="rId8"/>
    <p:sldId id="290" r:id="rId9"/>
    <p:sldId id="292" r:id="rId10"/>
    <p:sldId id="291" r:id="rId11"/>
    <p:sldId id="284" r:id="rId12"/>
    <p:sldId id="285" r:id="rId13"/>
    <p:sldId id="288" r:id="rId14"/>
  </p:sldIdLst>
  <p:sldSz cx="12192000" cy="6858000"/>
  <p:notesSz cx="7010400" cy="9296400"/>
  <p:embeddedFontLst>
    <p:embeddedFont>
      <p:font typeface="Calibri" panose="020F0502020204030204" pitchFamily="34" charset="0"/>
      <p:regular r:id="rId16"/>
      <p:bold r:id="rId17"/>
      <p:italic r:id="rId18"/>
      <p:boldItalic r:id="rId19"/>
    </p:embeddedFont>
    <p:embeddedFont>
      <p:font typeface="Roboto Condensed" panose="020B0604020202020204" charset="0"/>
      <p:regular r:id="rId20"/>
      <p:bold r:id="rId21"/>
      <p:italic r:id="rId22"/>
      <p:boldItalic r:id="rId23"/>
    </p:embeddedFont>
    <p:embeddedFont>
      <p:font typeface="Trebuchet MS" panose="020B0603020202020204" pitchFamily="34" charset="0"/>
      <p:regular r:id="rId24"/>
      <p:bold r:id="rId25"/>
      <p:italic r:id="rId26"/>
      <p:boldItalic r:id="rId27"/>
    </p:embeddedFont>
    <p:embeddedFont>
      <p:font typeface="Wingdings 3" panose="05040102010807070707" pitchFamily="18" charset="2"/>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epmann, Daniel" initials="SD" lastIdx="1" clrIdx="0">
    <p:extLst>
      <p:ext uri="{19B8F6BF-5375-455C-9EA6-DF929625EA0E}">
        <p15:presenceInfo xmlns:p15="http://schemas.microsoft.com/office/powerpoint/2012/main" userId="S-1-5-21-1454471165-1979792683-725345543-10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7" autoAdjust="0"/>
    <p:restoredTop sz="94660"/>
  </p:normalViewPr>
  <p:slideViewPr>
    <p:cSldViewPr snapToGrid="0">
      <p:cViewPr varScale="1">
        <p:scale>
          <a:sx n="68" d="100"/>
          <a:sy n="68" d="100"/>
        </p:scale>
        <p:origin x="84" y="3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A531AD-DBAC-435B-9557-0E369903E605}" type="datetimeFigureOut">
              <a:rPr lang="en-US" smtClean="0"/>
              <a:t>5/7/2020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92F395-9748-4095-9F59-25970F7A2E7F}" type="slidenum">
              <a:rPr lang="en-US" smtClean="0"/>
              <a:t>‹#›</a:t>
            </a:fld>
            <a:endParaRPr lang="en-US"/>
          </a:p>
        </p:txBody>
      </p:sp>
    </p:spTree>
    <p:extLst>
      <p:ext uri="{BB962C8B-B14F-4D97-AF65-F5344CB8AC3E}">
        <p14:creationId xmlns:p14="http://schemas.microsoft.com/office/powerpoint/2010/main" val="289583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5/7/2020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605" y="1003036"/>
            <a:ext cx="7314536" cy="1168664"/>
          </a:xfrm>
        </p:spPr>
        <p:txBody>
          <a:bodyPr>
            <a:noAutofit/>
          </a:bodyPr>
          <a:lstStyle/>
          <a:p>
            <a:pPr algn="ctr"/>
            <a:r>
              <a:rPr lang="en-US" sz="4000" b="1" dirty="0">
                <a:solidFill>
                  <a:schemeClr val="tx1"/>
                </a:solidFill>
                <a:latin typeface="Roboto Condensed" panose="02000000000000000000" pitchFamily="2" charset="0"/>
                <a:ea typeface="Roboto Condensed" panose="02000000000000000000" pitchFamily="2" charset="0"/>
              </a:rPr>
              <a:t>Pathways to Funding for </a:t>
            </a:r>
            <a:br>
              <a:rPr lang="en-US" sz="4000" b="1" dirty="0">
                <a:solidFill>
                  <a:schemeClr val="tx1"/>
                </a:solidFill>
                <a:latin typeface="Roboto Condensed" panose="02000000000000000000" pitchFamily="2" charset="0"/>
                <a:ea typeface="Roboto Condensed" panose="02000000000000000000" pitchFamily="2" charset="0"/>
              </a:rPr>
            </a:br>
            <a:r>
              <a:rPr lang="en-US" sz="4000" b="1" dirty="0">
                <a:solidFill>
                  <a:schemeClr val="tx1"/>
                </a:solidFill>
                <a:latin typeface="Roboto Condensed" panose="02000000000000000000" pitchFamily="2" charset="0"/>
                <a:ea typeface="Roboto Condensed" panose="02000000000000000000" pitchFamily="2" charset="0"/>
              </a:rPr>
              <a:t>Arts and Humanities Projects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39" y="6271551"/>
            <a:ext cx="2743200" cy="417576"/>
          </a:xfrm>
          <a:prstGeom prst="rect">
            <a:avLst/>
          </a:prstGeom>
        </p:spPr>
      </p:pic>
      <p:sp>
        <p:nvSpPr>
          <p:cNvPr id="5" name="Rectangle 4"/>
          <p:cNvSpPr/>
          <p:nvPr/>
        </p:nvSpPr>
        <p:spPr>
          <a:xfrm>
            <a:off x="1774873" y="2659344"/>
            <a:ext cx="6096000" cy="3046988"/>
          </a:xfrm>
          <a:prstGeom prst="rect">
            <a:avLst/>
          </a:prstGeom>
        </p:spPr>
        <p:txBody>
          <a:bodyPr>
            <a:spAutoFit/>
          </a:bodyPr>
          <a:lstStyle/>
          <a:p>
            <a:pPr algn="ctr"/>
            <a:r>
              <a:rPr lang="en-US" sz="2400" dirty="0">
                <a:latin typeface="Roboto Condensed" panose="02000000000000000000" pitchFamily="2" charset="0"/>
                <a:ea typeface="Roboto Condensed" panose="02000000000000000000" pitchFamily="2" charset="0"/>
              </a:rPr>
              <a:t>CUNY Faculty Fellowship </a:t>
            </a:r>
            <a:r>
              <a:rPr lang="en-US" sz="2400">
                <a:latin typeface="Roboto Condensed" panose="02000000000000000000" pitchFamily="2" charset="0"/>
                <a:ea typeface="Roboto Condensed" panose="02000000000000000000" pitchFamily="2" charset="0"/>
              </a:rPr>
              <a:t>Publication Program</a:t>
            </a:r>
            <a:endParaRPr lang="en-US" sz="2400" dirty="0">
              <a:latin typeface="Roboto Condensed" panose="02000000000000000000" pitchFamily="2" charset="0"/>
              <a:ea typeface="Roboto Condensed" panose="02000000000000000000" pitchFamily="2" charset="0"/>
            </a:endParaRPr>
          </a:p>
          <a:p>
            <a:pPr algn="ctr"/>
            <a:endParaRPr lang="en-US" sz="2400" dirty="0">
              <a:latin typeface="Roboto Condensed" panose="02000000000000000000" pitchFamily="2" charset="0"/>
              <a:ea typeface="Roboto Condensed" panose="02000000000000000000" pitchFamily="2" charset="0"/>
            </a:endParaRPr>
          </a:p>
          <a:p>
            <a:pPr algn="ctr"/>
            <a:r>
              <a:rPr lang="en-US" sz="2400" dirty="0">
                <a:latin typeface="Roboto Condensed" panose="02000000000000000000" pitchFamily="2" charset="0"/>
                <a:ea typeface="Roboto Condensed" panose="02000000000000000000" pitchFamily="2" charset="0"/>
              </a:rPr>
              <a:t>Dan Siepmann</a:t>
            </a:r>
          </a:p>
          <a:p>
            <a:pPr algn="ctr"/>
            <a:r>
              <a:rPr lang="en-US" sz="2400" dirty="0">
                <a:latin typeface="Roboto Condensed" panose="02000000000000000000" pitchFamily="2" charset="0"/>
                <a:ea typeface="Roboto Condensed" panose="02000000000000000000" pitchFamily="2" charset="0"/>
              </a:rPr>
              <a:t>Sponsored Programs Development Coordinator</a:t>
            </a:r>
          </a:p>
          <a:p>
            <a:pPr algn="ctr"/>
            <a:r>
              <a:rPr lang="en-US" sz="2400" dirty="0">
                <a:latin typeface="Roboto Condensed" panose="02000000000000000000" pitchFamily="2" charset="0"/>
                <a:ea typeface="Roboto Condensed" panose="02000000000000000000" pitchFamily="2" charset="0"/>
              </a:rPr>
              <a:t>Office of Award Pre-Proposal Support (APPS)</a:t>
            </a:r>
          </a:p>
          <a:p>
            <a:pPr algn="ctr"/>
            <a:r>
              <a:rPr lang="en-US" sz="2400" dirty="0">
                <a:latin typeface="Roboto Condensed" panose="02000000000000000000" pitchFamily="2" charset="0"/>
                <a:ea typeface="Roboto Condensed" panose="02000000000000000000" pitchFamily="2" charset="0"/>
              </a:rPr>
              <a:t>Research Foundation CUNY</a:t>
            </a:r>
          </a:p>
          <a:p>
            <a:pPr algn="ctr"/>
            <a:r>
              <a:rPr lang="en-US" sz="2400" dirty="0">
                <a:latin typeface="Roboto Condensed" panose="02000000000000000000" pitchFamily="2" charset="0"/>
                <a:ea typeface="Roboto Condensed" panose="02000000000000000000" pitchFamily="2" charset="0"/>
              </a:rPr>
              <a:t>212.417.8596</a:t>
            </a:r>
          </a:p>
          <a:p>
            <a:pPr algn="ctr"/>
            <a:r>
              <a:rPr lang="en-US" sz="2400" dirty="0">
                <a:latin typeface="Roboto Condensed" panose="02000000000000000000" pitchFamily="2" charset="0"/>
                <a:ea typeface="Roboto Condensed" panose="02000000000000000000" pitchFamily="2" charset="0"/>
              </a:rPr>
              <a:t>daniel_siepmann@rfcuny.org </a:t>
            </a:r>
          </a:p>
        </p:txBody>
      </p:sp>
    </p:spTree>
    <p:extLst>
      <p:ext uri="{BB962C8B-B14F-4D97-AF65-F5344CB8AC3E}">
        <p14:creationId xmlns:p14="http://schemas.microsoft.com/office/powerpoint/2010/main" val="369416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3" y="599561"/>
            <a:ext cx="11015601" cy="6058379"/>
          </a:xfrm>
        </p:spPr>
        <p:txBody>
          <a:bodyPr>
            <a:normAutofit/>
          </a:bodyPr>
          <a:lstStyle/>
          <a:p>
            <a:r>
              <a:rPr lang="en-US" sz="1700" dirty="0">
                <a:latin typeface="Roboto Condensed" panose="02000000000000000000" pitchFamily="2" charset="0"/>
                <a:ea typeface="Roboto Condensed" panose="02000000000000000000" pitchFamily="2" charset="0"/>
              </a:rPr>
              <a:t>9 times out of 10, funders won’t support the same research agenda you’ve been pursuing for 10 years.</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Expand your horizons of what research can be – e.g. curricula, pedagogy, </a:t>
            </a:r>
            <a:r>
              <a:rPr lang="en-US" sz="1700" dirty="0" err="1">
                <a:latin typeface="Roboto Condensed" panose="02000000000000000000" pitchFamily="2" charset="0"/>
                <a:ea typeface="Roboto Condensed" panose="02000000000000000000" pitchFamily="2" charset="0"/>
              </a:rPr>
              <a:t>convenings</a:t>
            </a:r>
            <a:r>
              <a:rPr lang="en-US" sz="1700" dirty="0">
                <a:latin typeface="Roboto Condensed" panose="02000000000000000000" pitchFamily="2" charset="0"/>
                <a:ea typeface="Roboto Condensed" panose="02000000000000000000" pitchFamily="2" charset="0"/>
              </a:rPr>
              <a:t>, artworks, and social practice projects.</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Design research projects whose outcomes will serve the needs of both the academy and practitioners.</a:t>
            </a:r>
            <a:br>
              <a:rPr lang="en-US" sz="1700" dirty="0">
                <a:latin typeface="Roboto Condensed" panose="02000000000000000000" pitchFamily="2" charset="0"/>
                <a:ea typeface="Roboto Condensed" panose="02000000000000000000" pitchFamily="2" charset="0"/>
              </a:rPr>
            </a:br>
            <a:endParaRPr lang="en-US" sz="16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Pursue new directions that have visible, transformative applications and contexts.</a:t>
            </a:r>
          </a:p>
          <a:p>
            <a:pPr lvl="1"/>
            <a:r>
              <a:rPr lang="en-US" dirty="0">
                <a:latin typeface="Roboto Condensed" panose="02000000000000000000" pitchFamily="2" charset="0"/>
                <a:ea typeface="Roboto Condensed" panose="02000000000000000000" pitchFamily="2" charset="0"/>
              </a:rPr>
              <a:t>Translate your long-term research project(s) to ask value-laden questions that have public consequences.</a:t>
            </a:r>
            <a:br>
              <a:rPr lang="en-US" dirty="0">
                <a:latin typeface="Roboto Condensed" panose="02000000000000000000" pitchFamily="2" charset="0"/>
                <a:ea typeface="Roboto Condensed" panose="02000000000000000000" pitchFamily="2" charset="0"/>
              </a:rPr>
            </a:br>
            <a:endParaRPr lang="en-US"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Conceive of your classroom space as a vital asset for grant applications and programmatic work.</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Major funders flock to academic conferences to figure out which people are worth investing in. Meet them!</a:t>
            </a:r>
          </a:p>
          <a:p>
            <a:endParaRPr lang="en-US" sz="1700" dirty="0">
              <a:latin typeface="Roboto Condensed" panose="02000000000000000000" pitchFamily="2" charset="0"/>
              <a:ea typeface="Roboto Condensed" panose="02000000000000000000" pitchFamily="2"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p>
        </p:txBody>
      </p:sp>
      <p:sp>
        <p:nvSpPr>
          <p:cNvPr id="4" name="TextBox 3"/>
          <p:cNvSpPr txBox="1"/>
          <p:nvPr/>
        </p:nvSpPr>
        <p:spPr>
          <a:xfrm>
            <a:off x="347723" y="157203"/>
            <a:ext cx="7318029" cy="461665"/>
          </a:xfrm>
          <a:prstGeom prst="rect">
            <a:avLst/>
          </a:prstGeom>
          <a:noFill/>
        </p:spPr>
        <p:txBody>
          <a:bodyPr wrap="none" rtlCol="0">
            <a:spAutoFit/>
          </a:bodyPr>
          <a:lstStyle/>
          <a:p>
            <a:r>
              <a:rPr lang="en-US" sz="2400" b="1" dirty="0">
                <a:latin typeface="Roboto Condensed" panose="02000000000000000000" pitchFamily="2" charset="0"/>
                <a:ea typeface="Roboto Condensed" panose="02000000000000000000" pitchFamily="2" charset="0"/>
              </a:rPr>
              <a:t>VI. Integrating Your Academic Career and Grant Projects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39" y="6271551"/>
            <a:ext cx="2743200" cy="417576"/>
          </a:xfrm>
          <a:prstGeom prst="rect">
            <a:avLst/>
          </a:prstGeom>
        </p:spPr>
      </p:pic>
    </p:spTree>
    <p:extLst>
      <p:ext uri="{BB962C8B-B14F-4D97-AF65-F5344CB8AC3E}">
        <p14:creationId xmlns:p14="http://schemas.microsoft.com/office/powerpoint/2010/main" val="103018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3" y="295426"/>
            <a:ext cx="9508658" cy="5307715"/>
          </a:xfrm>
        </p:spPr>
        <p:txBody>
          <a:bodyPr>
            <a:normAutofit fontScale="92500" lnSpcReduction="10000"/>
          </a:bodyPr>
          <a:lstStyle/>
          <a:p>
            <a:pPr marL="457200" lvl="1" indent="0">
              <a:buNone/>
            </a:pPr>
            <a:endParaRPr lang="en-US" dirty="0">
              <a:latin typeface="Roboto Condensed" panose="02000000000000000000" pitchFamily="2" charset="0"/>
              <a:ea typeface="Roboto Condensed" panose="02000000000000000000" pitchFamily="2" charset="0"/>
            </a:endParaRPr>
          </a:p>
          <a:p>
            <a:r>
              <a:rPr lang="en-US" dirty="0">
                <a:latin typeface="Roboto Condensed" panose="02000000000000000000" pitchFamily="2" charset="0"/>
                <a:ea typeface="Roboto Condensed" panose="02000000000000000000" pitchFamily="2" charset="0"/>
              </a:rPr>
              <a:t>You are an assistant professor whose scholarship focuses on arts learning outcomes for children in disinvested neighborhoods.</a:t>
            </a:r>
          </a:p>
          <a:p>
            <a:r>
              <a:rPr lang="en-US" dirty="0">
                <a:latin typeface="Roboto Condensed" panose="02000000000000000000" pitchFamily="2" charset="0"/>
                <a:ea typeface="Roboto Condensed" panose="02000000000000000000" pitchFamily="2" charset="0"/>
              </a:rPr>
              <a:t>You discover that a regional family foundation frequently gives grants to an arts education non-profit nearby your college.</a:t>
            </a:r>
          </a:p>
          <a:p>
            <a:r>
              <a:rPr lang="en-US" dirty="0">
                <a:latin typeface="Roboto Condensed" panose="02000000000000000000" pitchFamily="2" charset="0"/>
                <a:ea typeface="Roboto Condensed" panose="02000000000000000000" pitchFamily="2" charset="0"/>
              </a:rPr>
              <a:t>You gradually build a relationship with the staff and Board of the non-profit by showing up to their special events and volunteering twice a month at their program facility.</a:t>
            </a:r>
          </a:p>
          <a:p>
            <a:r>
              <a:rPr lang="en-US" dirty="0">
                <a:latin typeface="Roboto Condensed" panose="02000000000000000000" pitchFamily="2" charset="0"/>
                <a:ea typeface="Roboto Condensed" panose="02000000000000000000" pitchFamily="2" charset="0"/>
              </a:rPr>
              <a:t>The nonprofit is invited to submit a grant proposal to the foundation at a substantially higher amount, but the foundation mandates a strong evaluation component</a:t>
            </a:r>
          </a:p>
          <a:p>
            <a:r>
              <a:rPr lang="en-US" dirty="0">
                <a:latin typeface="Roboto Condensed" panose="02000000000000000000" pitchFamily="2" charset="0"/>
                <a:ea typeface="Roboto Condensed" panose="02000000000000000000" pitchFamily="2" charset="0"/>
              </a:rPr>
              <a:t>Knowing your expertise, the nonprofit requests that you serve as a paid evaluator for the grant project, but also invites you to assist in the program design – you construct a logic model that speaks directly to your personal scholarship, and provides evidence for future academic publications that support a tenure bid.</a:t>
            </a:r>
          </a:p>
          <a:p>
            <a:r>
              <a:rPr lang="en-US" dirty="0">
                <a:latin typeface="Roboto Condensed" panose="02000000000000000000" pitchFamily="2" charset="0"/>
                <a:ea typeface="Roboto Condensed" panose="02000000000000000000" pitchFamily="2" charset="0"/>
              </a:rPr>
              <a:t>The foundation program officer is impressed by your savvy deliverable at the project end and invites you to present at a funder roundtable of other foundations prioritizing arts education. After sharing your work, another attending foundation that already makes gifts to your college suggests making grants to you directly.</a:t>
            </a:r>
          </a:p>
          <a:p>
            <a:r>
              <a:rPr lang="en-US" dirty="0">
                <a:latin typeface="Roboto Condensed" panose="02000000000000000000" pitchFamily="2" charset="0"/>
                <a:ea typeface="Roboto Condensed" panose="02000000000000000000" pitchFamily="2" charset="0"/>
              </a:rPr>
              <a:t>You work with your grants office to develop a compliant and competitive proposal, but also liaise with your development office to successfully manage your new relationship with the foundation staff</a:t>
            </a:r>
          </a:p>
          <a:p>
            <a:endParaRPr lang="en-US" dirty="0"/>
          </a:p>
        </p:txBody>
      </p:sp>
      <p:sp>
        <p:nvSpPr>
          <p:cNvPr id="4" name="TextBox 3"/>
          <p:cNvSpPr txBox="1"/>
          <p:nvPr/>
        </p:nvSpPr>
        <p:spPr>
          <a:xfrm>
            <a:off x="347723" y="157203"/>
            <a:ext cx="2627642" cy="461665"/>
          </a:xfrm>
          <a:prstGeom prst="rect">
            <a:avLst/>
          </a:prstGeom>
          <a:noFill/>
        </p:spPr>
        <p:txBody>
          <a:bodyPr wrap="none" rtlCol="0">
            <a:spAutoFit/>
          </a:bodyPr>
          <a:lstStyle/>
          <a:p>
            <a:r>
              <a:rPr lang="en-US" sz="2400" b="1" dirty="0">
                <a:latin typeface="Roboto Condensed" panose="02000000000000000000" pitchFamily="2" charset="0"/>
                <a:ea typeface="Roboto Condensed" panose="02000000000000000000" pitchFamily="2" charset="0"/>
              </a:rPr>
              <a:t>VII. Case Study One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39" y="6271551"/>
            <a:ext cx="2743200" cy="417576"/>
          </a:xfrm>
          <a:prstGeom prst="rect">
            <a:avLst/>
          </a:prstGeom>
        </p:spPr>
      </p:pic>
    </p:spTree>
    <p:extLst>
      <p:ext uri="{BB962C8B-B14F-4D97-AF65-F5344CB8AC3E}">
        <p14:creationId xmlns:p14="http://schemas.microsoft.com/office/powerpoint/2010/main" val="408673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723" y="168873"/>
            <a:ext cx="2741456" cy="461665"/>
          </a:xfrm>
          <a:prstGeom prst="rect">
            <a:avLst/>
          </a:prstGeom>
          <a:noFill/>
        </p:spPr>
        <p:txBody>
          <a:bodyPr wrap="none" rtlCol="0">
            <a:spAutoFit/>
          </a:bodyPr>
          <a:lstStyle/>
          <a:p>
            <a:r>
              <a:rPr lang="en-US" sz="2400" b="1" dirty="0">
                <a:latin typeface="Roboto Condensed" panose="02000000000000000000" pitchFamily="2" charset="0"/>
                <a:ea typeface="Roboto Condensed" panose="02000000000000000000" pitchFamily="2" charset="0"/>
              </a:rPr>
              <a:t>VIII. Case Study Two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39" y="6271551"/>
            <a:ext cx="2743200" cy="417576"/>
          </a:xfrm>
          <a:prstGeom prst="rect">
            <a:avLst/>
          </a:prstGeom>
        </p:spPr>
      </p:pic>
      <p:sp>
        <p:nvSpPr>
          <p:cNvPr id="7" name="Content Placeholder 2"/>
          <p:cNvSpPr txBox="1">
            <a:spLocks/>
          </p:cNvSpPr>
          <p:nvPr/>
        </p:nvSpPr>
        <p:spPr>
          <a:xfrm>
            <a:off x="347723" y="204996"/>
            <a:ext cx="9306640" cy="55161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Font typeface="Wingdings 3" charset="2"/>
              <a:buNone/>
            </a:pPr>
            <a:endParaRPr lang="en-US"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You are an assistant professor who specializes in cultural memory studies of African migrant communities in America. You want to pursue a digital humanities project that first requires building a collection of ephemera, artifacts, and primary sources.</a:t>
            </a:r>
          </a:p>
          <a:p>
            <a:r>
              <a:rPr lang="en-US" sz="1700" dirty="0">
                <a:latin typeface="Roboto Condensed" panose="02000000000000000000" pitchFamily="2" charset="0"/>
                <a:ea typeface="Roboto Condensed" panose="02000000000000000000" pitchFamily="2" charset="0"/>
              </a:rPr>
              <a:t>None of your internal award applications or American Historical Association grants have worked out so far.</a:t>
            </a:r>
          </a:p>
          <a:p>
            <a:r>
              <a:rPr lang="en-US" sz="1700" dirty="0">
                <a:latin typeface="Roboto Condensed" panose="02000000000000000000" pitchFamily="2" charset="0"/>
                <a:ea typeface="Roboto Condensed" panose="02000000000000000000" pitchFamily="2" charset="0"/>
              </a:rPr>
              <a:t>But you discover that the Graduate Center has an Institute for Research on the African Diaspora and the Caribbean (IRADAC)! You meet with the senior faculty in charge and discover a lot of synergy between your research agendas.</a:t>
            </a:r>
          </a:p>
          <a:p>
            <a:r>
              <a:rPr lang="en-US" sz="1700" dirty="0">
                <a:latin typeface="Roboto Condensed" panose="02000000000000000000" pitchFamily="2" charset="0"/>
                <a:ea typeface="Roboto Condensed" panose="02000000000000000000" pitchFamily="2" charset="0"/>
              </a:rPr>
              <a:t>You always thought that the NEH’s “Common Heritage” program was perfect for your work, but as an individual, you were ineligible to apply.</a:t>
            </a:r>
          </a:p>
          <a:p>
            <a:r>
              <a:rPr lang="en-US" sz="1700" dirty="0">
                <a:latin typeface="Roboto Condensed" panose="02000000000000000000" pitchFamily="2" charset="0"/>
                <a:ea typeface="Roboto Condensed" panose="02000000000000000000" pitchFamily="2" charset="0"/>
              </a:rPr>
              <a:t>You convince IRADAC to submit a grant to “Common Heritage”: they will build and host a scholarly hub for digitized materials online.</a:t>
            </a:r>
          </a:p>
          <a:p>
            <a:r>
              <a:rPr lang="en-US" sz="1700" dirty="0">
                <a:latin typeface="Roboto Condensed" panose="02000000000000000000" pitchFamily="2" charset="0"/>
                <a:ea typeface="Roboto Condensed" panose="02000000000000000000" pitchFamily="2" charset="0"/>
              </a:rPr>
              <a:t>You also seek out and receive a letter of commitment from the Museum of Contemporary African </a:t>
            </a:r>
            <a:r>
              <a:rPr lang="en-US" sz="1700" dirty="0" err="1">
                <a:latin typeface="Roboto Condensed" panose="02000000000000000000" pitchFamily="2" charset="0"/>
                <a:ea typeface="Roboto Condensed" panose="02000000000000000000" pitchFamily="2" charset="0"/>
              </a:rPr>
              <a:t>Diasporan</a:t>
            </a:r>
            <a:r>
              <a:rPr lang="en-US" sz="1700" dirty="0">
                <a:latin typeface="Roboto Condensed" panose="02000000000000000000" pitchFamily="2" charset="0"/>
                <a:ea typeface="Roboto Condensed" panose="02000000000000000000" pitchFamily="2" charset="0"/>
              </a:rPr>
              <a:t> Arts (</a:t>
            </a:r>
            <a:r>
              <a:rPr lang="en-US" sz="1700" dirty="0" err="1">
                <a:latin typeface="Roboto Condensed" panose="02000000000000000000" pitchFamily="2" charset="0"/>
                <a:ea typeface="Roboto Condensed" panose="02000000000000000000" pitchFamily="2" charset="0"/>
              </a:rPr>
              <a:t>MoCADA</a:t>
            </a:r>
            <a:r>
              <a:rPr lang="en-US" sz="1700" dirty="0">
                <a:latin typeface="Roboto Condensed" panose="02000000000000000000" pitchFamily="2" charset="0"/>
                <a:ea typeface="Roboto Condensed" panose="02000000000000000000" pitchFamily="2" charset="0"/>
              </a:rPr>
              <a:t>) in Brooklyn to collaborate on related public programs.</a:t>
            </a:r>
          </a:p>
          <a:p>
            <a:r>
              <a:rPr lang="en-US" sz="1700" dirty="0">
                <a:latin typeface="Roboto Condensed" panose="02000000000000000000" pitchFamily="2" charset="0"/>
                <a:ea typeface="Roboto Condensed" panose="02000000000000000000" pitchFamily="2" charset="0"/>
              </a:rPr>
              <a:t>You collaborate with </a:t>
            </a:r>
            <a:r>
              <a:rPr lang="en-US" sz="1700" dirty="0" err="1">
                <a:latin typeface="Roboto Condensed" panose="02000000000000000000" pitchFamily="2" charset="0"/>
                <a:ea typeface="Roboto Condensed" panose="02000000000000000000" pitchFamily="2" charset="0"/>
              </a:rPr>
              <a:t>MoCADA’s</a:t>
            </a:r>
            <a:r>
              <a:rPr lang="en-US" sz="1700" dirty="0">
                <a:latin typeface="Roboto Condensed" panose="02000000000000000000" pitchFamily="2" charset="0"/>
                <a:ea typeface="Roboto Condensed" panose="02000000000000000000" pitchFamily="2" charset="0"/>
              </a:rPr>
              <a:t> staff </a:t>
            </a:r>
            <a:r>
              <a:rPr lang="en-US" sz="1700" dirty="0" err="1">
                <a:latin typeface="Roboto Condensed" panose="02000000000000000000" pitchFamily="2" charset="0"/>
                <a:ea typeface="Roboto Condensed" panose="02000000000000000000" pitchFamily="2" charset="0"/>
              </a:rPr>
              <a:t>grantwriter</a:t>
            </a:r>
            <a:r>
              <a:rPr lang="en-US" sz="1700" dirty="0">
                <a:latin typeface="Roboto Condensed" panose="02000000000000000000" pitchFamily="2" charset="0"/>
                <a:ea typeface="Roboto Condensed" panose="02000000000000000000" pitchFamily="2" charset="0"/>
              </a:rPr>
              <a:t>, and your campus grants office, to submit an amazingly competitive proposal!</a:t>
            </a:r>
            <a:endParaRPr lang="en-US" dirty="0">
              <a:latin typeface="Roboto Condensed" panose="02000000000000000000" pitchFamily="2" charset="0"/>
              <a:ea typeface="Roboto Condensed" panose="02000000000000000000" pitchFamily="2" charset="0"/>
            </a:endParaRPr>
          </a:p>
          <a:p>
            <a:endParaRPr lang="en-US" dirty="0">
              <a:latin typeface="Roboto Condensed" panose="02000000000000000000" pitchFamily="2" charset="0"/>
              <a:ea typeface="Roboto Condensed" panose="02000000000000000000" pitchFamily="2" charset="0"/>
            </a:endParaRPr>
          </a:p>
          <a:p>
            <a:endParaRPr lang="en-US"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92464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3" y="618868"/>
            <a:ext cx="10040286" cy="6239132"/>
          </a:xfrm>
        </p:spPr>
        <p:txBody>
          <a:bodyPr>
            <a:normAutofit/>
          </a:bodyPr>
          <a:lstStyle/>
          <a:p>
            <a:r>
              <a:rPr lang="en-US" sz="1700" dirty="0">
                <a:latin typeface="Roboto Condensed" panose="02000000000000000000" pitchFamily="2" charset="0"/>
                <a:ea typeface="Roboto Condensed" panose="02000000000000000000" pitchFamily="2" charset="0"/>
              </a:rPr>
              <a:t>“Success” most often involves slowly cobbling together funding from patchwork sources.</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Early career grant-seekers will make initial breakthroughs with smaller, individual awards. </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Grant-writing is a muscle, and few higher education cultures emphasize its growth. Don’t become discouraged.</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Serve on review panels. You’ll see some of the best proposals in your field.</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b="1" dirty="0">
                <a:latin typeface="Roboto Condensed" panose="02000000000000000000" pitchFamily="2" charset="0"/>
                <a:ea typeface="Roboto Condensed" panose="02000000000000000000" pitchFamily="2" charset="0"/>
              </a:rPr>
              <a:t>Above all else</a:t>
            </a:r>
            <a:r>
              <a:rPr lang="en-US" sz="1700" dirty="0">
                <a:latin typeface="Roboto Condensed" panose="02000000000000000000" pitchFamily="2" charset="0"/>
                <a:ea typeface="Roboto Condensed" panose="02000000000000000000" pitchFamily="2" charset="0"/>
              </a:rPr>
              <a:t>, grants-person-ship requires:</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pPr lvl="1"/>
            <a:r>
              <a:rPr lang="en-US" dirty="0">
                <a:latin typeface="Roboto Condensed" panose="02000000000000000000" pitchFamily="2" charset="0"/>
                <a:ea typeface="Roboto Condensed" panose="02000000000000000000" pitchFamily="2" charset="0"/>
              </a:rPr>
              <a:t>Shameless promotion of your work to anyone willing to listen. No one will know that you’re viable to support unless you’re putting yourself out there.</a:t>
            </a:r>
            <a:br>
              <a:rPr lang="en-US" dirty="0">
                <a:latin typeface="Roboto Condensed" panose="02000000000000000000" pitchFamily="2" charset="0"/>
                <a:ea typeface="Roboto Condensed" panose="02000000000000000000" pitchFamily="2" charset="0"/>
              </a:rPr>
            </a:br>
            <a:endParaRPr lang="en-US" dirty="0">
              <a:latin typeface="Roboto Condensed" panose="02000000000000000000" pitchFamily="2" charset="0"/>
              <a:ea typeface="Roboto Condensed" panose="02000000000000000000" pitchFamily="2" charset="0"/>
            </a:endParaRPr>
          </a:p>
          <a:p>
            <a:pPr lvl="1"/>
            <a:r>
              <a:rPr lang="en-US" dirty="0">
                <a:latin typeface="Roboto Condensed" panose="02000000000000000000" pitchFamily="2" charset="0"/>
                <a:ea typeface="Roboto Condensed" panose="02000000000000000000" pitchFamily="2" charset="0"/>
              </a:rPr>
              <a:t>Envisioning your scholarship/projects as an intervention or activism. Make the case that the grant money will push some needle, somewhere, for our intellectual, social, political, or cultural life.</a:t>
            </a:r>
            <a:endParaRPr lang="en-US" dirty="0"/>
          </a:p>
          <a:p>
            <a:pPr lvl="1"/>
            <a:endParaRPr lang="en-US" dirty="0">
              <a:latin typeface="Roboto Condensed" panose="02000000000000000000" pitchFamily="2" charset="0"/>
              <a:ea typeface="Roboto Condensed" panose="02000000000000000000" pitchFamily="2" charset="0"/>
            </a:endParaRPr>
          </a:p>
          <a:p>
            <a:pPr lvl="1"/>
            <a:endParaRPr lang="en-US" dirty="0">
              <a:latin typeface="Roboto Condensed" panose="02000000000000000000" pitchFamily="2" charset="0"/>
              <a:ea typeface="Roboto Condensed" panose="02000000000000000000" pitchFamily="2" charset="0"/>
            </a:endParaRPr>
          </a:p>
          <a:p>
            <a:endParaRPr lang="en-US" dirty="0">
              <a:latin typeface="Roboto Condensed" panose="02000000000000000000" pitchFamily="2" charset="0"/>
              <a:ea typeface="Roboto Condensed" panose="02000000000000000000" pitchFamily="2" charset="0"/>
            </a:endParaRPr>
          </a:p>
          <a:p>
            <a:endParaRPr lang="en-US" dirty="0">
              <a:latin typeface="Roboto Condensed" panose="02000000000000000000" pitchFamily="2" charset="0"/>
              <a:ea typeface="Roboto Condensed" panose="02000000000000000000" pitchFamily="2" charset="0"/>
            </a:endParaRPr>
          </a:p>
          <a:p>
            <a:endParaRPr lang="en-US" dirty="0">
              <a:latin typeface="Roboto Condensed" panose="02000000000000000000" pitchFamily="2" charset="0"/>
              <a:ea typeface="Roboto Condensed" panose="02000000000000000000" pitchFamily="2" charset="0"/>
            </a:endParaRPr>
          </a:p>
          <a:p>
            <a:endParaRPr lang="en-US" dirty="0">
              <a:latin typeface="Roboto Condensed" panose="02000000000000000000" pitchFamily="2" charset="0"/>
              <a:ea typeface="Roboto Condensed" panose="02000000000000000000" pitchFamily="2" charset="0"/>
            </a:endParaRPr>
          </a:p>
          <a:p>
            <a:endParaRPr lang="en-US" dirty="0">
              <a:latin typeface="Roboto Condensed" panose="02000000000000000000" pitchFamily="2" charset="0"/>
              <a:ea typeface="Roboto Condensed" panose="02000000000000000000" pitchFamily="2" charset="0"/>
            </a:endParaRPr>
          </a:p>
          <a:p>
            <a:endParaRPr lang="en-US" dirty="0"/>
          </a:p>
        </p:txBody>
      </p:sp>
      <p:sp>
        <p:nvSpPr>
          <p:cNvPr id="5" name="TextBox 4"/>
          <p:cNvSpPr txBox="1"/>
          <p:nvPr/>
        </p:nvSpPr>
        <p:spPr>
          <a:xfrm>
            <a:off x="347723" y="157203"/>
            <a:ext cx="2768707" cy="461665"/>
          </a:xfrm>
          <a:prstGeom prst="rect">
            <a:avLst/>
          </a:prstGeom>
          <a:noFill/>
        </p:spPr>
        <p:txBody>
          <a:bodyPr wrap="none" rtlCol="0">
            <a:spAutoFit/>
          </a:bodyPr>
          <a:lstStyle/>
          <a:p>
            <a:r>
              <a:rPr lang="en-US" sz="2400" b="1" dirty="0">
                <a:latin typeface="Roboto Condensed" panose="02000000000000000000" pitchFamily="2" charset="0"/>
                <a:ea typeface="Roboto Condensed" panose="02000000000000000000" pitchFamily="2" charset="0"/>
              </a:rPr>
              <a:t>IX. Closing Thoughts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39" y="6271551"/>
            <a:ext cx="2743200" cy="417576"/>
          </a:xfrm>
          <a:prstGeom prst="rect">
            <a:avLst/>
          </a:prstGeom>
        </p:spPr>
      </p:pic>
    </p:spTree>
    <p:extLst>
      <p:ext uri="{BB962C8B-B14F-4D97-AF65-F5344CB8AC3E}">
        <p14:creationId xmlns:p14="http://schemas.microsoft.com/office/powerpoint/2010/main" val="66518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3" y="599783"/>
            <a:ext cx="10282178" cy="5591467"/>
          </a:xfrm>
        </p:spPr>
        <p:txBody>
          <a:bodyPr>
            <a:normAutofit fontScale="70000" lnSpcReduction="20000"/>
          </a:bodyPr>
          <a:lstStyle/>
          <a:p>
            <a:pPr algn="just">
              <a:lnSpc>
                <a:spcPct val="150000"/>
              </a:lnSpc>
            </a:pPr>
            <a:r>
              <a:rPr lang="en-US" sz="2300" dirty="0">
                <a:latin typeface="Roboto Condensed" panose="02000000000000000000" pitchFamily="2" charset="0"/>
                <a:ea typeface="Roboto Condensed" panose="02000000000000000000" pitchFamily="2" charset="0"/>
              </a:rPr>
              <a:t>Office opened in December 2015</a:t>
            </a:r>
          </a:p>
          <a:p>
            <a:pPr algn="just">
              <a:lnSpc>
                <a:spcPct val="150000"/>
              </a:lnSpc>
            </a:pPr>
            <a:r>
              <a:rPr lang="en-US" sz="2300" dirty="0">
                <a:latin typeface="Roboto Condensed" panose="02000000000000000000" pitchFamily="2" charset="0"/>
                <a:ea typeface="Roboto Condensed" panose="02000000000000000000" pitchFamily="2" charset="0"/>
              </a:rPr>
              <a:t>Mandated to further a “culture of research” at CUNY and expand capacity of grant-seekers</a:t>
            </a:r>
          </a:p>
          <a:p>
            <a:pPr algn="just">
              <a:lnSpc>
                <a:spcPct val="150000"/>
              </a:lnSpc>
            </a:pPr>
            <a:r>
              <a:rPr lang="en-US" sz="2300" dirty="0">
                <a:latin typeface="Roboto Condensed" panose="02000000000000000000" pitchFamily="2" charset="0"/>
                <a:ea typeface="Roboto Condensed" panose="02000000000000000000" pitchFamily="2" charset="0"/>
              </a:rPr>
              <a:t>The only cross-CUNY division dedicated exclusively to faculty proposal development</a:t>
            </a:r>
          </a:p>
          <a:p>
            <a:pPr algn="just">
              <a:lnSpc>
                <a:spcPct val="150000"/>
              </a:lnSpc>
            </a:pPr>
            <a:r>
              <a:rPr lang="en-US" sz="2300" dirty="0">
                <a:latin typeface="Roboto Condensed" panose="02000000000000000000" pitchFamily="2" charset="0"/>
                <a:ea typeface="Roboto Condensed" panose="02000000000000000000" pitchFamily="2" charset="0"/>
              </a:rPr>
              <a:t>Shares strategic grant opportunities – cultivates faculty collaborations – convenes CUNY staff and faculty around funding best practices and multidisciplinary initiatives</a:t>
            </a:r>
          </a:p>
          <a:p>
            <a:pPr marL="0" indent="0" algn="just">
              <a:lnSpc>
                <a:spcPct val="150000"/>
              </a:lnSpc>
              <a:buNone/>
            </a:pPr>
            <a:r>
              <a:rPr lang="en-US" sz="2800" b="1" dirty="0">
                <a:latin typeface="Roboto Condensed" panose="02000000000000000000" pitchFamily="2" charset="0"/>
                <a:ea typeface="Roboto Condensed" panose="02000000000000000000" pitchFamily="2" charset="0"/>
              </a:rPr>
              <a:t>Initiatives include</a:t>
            </a:r>
          </a:p>
          <a:p>
            <a:pPr algn="just">
              <a:lnSpc>
                <a:spcPct val="150000"/>
              </a:lnSpc>
            </a:pPr>
            <a:r>
              <a:rPr lang="en-US" sz="2300" dirty="0">
                <a:latin typeface="Roboto Condensed" panose="02000000000000000000" pitchFamily="2" charset="0"/>
                <a:ea typeface="Roboto Condensed" panose="02000000000000000000" pitchFamily="2" charset="0"/>
              </a:rPr>
              <a:t>Individual consultations with faculty, researchers, and grad students of all disciplines and seniority – discovering funding prospects, and workshopping specific proposals </a:t>
            </a:r>
          </a:p>
          <a:p>
            <a:pPr algn="just">
              <a:lnSpc>
                <a:spcPct val="150000"/>
              </a:lnSpc>
            </a:pPr>
            <a:r>
              <a:rPr lang="en-US" sz="2300" dirty="0">
                <a:latin typeface="Roboto Condensed" panose="02000000000000000000" pitchFamily="2" charset="0"/>
                <a:ea typeface="Roboto Condensed" panose="02000000000000000000" pitchFamily="2" charset="0"/>
              </a:rPr>
              <a:t>General seminars on grant design and tactics</a:t>
            </a:r>
          </a:p>
          <a:p>
            <a:pPr algn="just">
              <a:lnSpc>
                <a:spcPct val="150000"/>
              </a:lnSpc>
            </a:pPr>
            <a:r>
              <a:rPr lang="en-US" sz="2300" dirty="0">
                <a:latin typeface="Roboto Condensed" panose="02000000000000000000" pitchFamily="2" charset="0"/>
                <a:ea typeface="Roboto Condensed" panose="02000000000000000000" pitchFamily="2" charset="0"/>
              </a:rPr>
              <a:t>Targeted forums on specific themes or trends in funding</a:t>
            </a:r>
          </a:p>
          <a:p>
            <a:pPr algn="just">
              <a:lnSpc>
                <a:spcPct val="150000"/>
              </a:lnSpc>
            </a:pPr>
            <a:r>
              <a:rPr lang="en-US" sz="2300" dirty="0">
                <a:latin typeface="Roboto Condensed" panose="02000000000000000000" pitchFamily="2" charset="0"/>
                <a:ea typeface="Roboto Condensed" panose="02000000000000000000" pitchFamily="2" charset="0"/>
              </a:rPr>
              <a:t>Peer review of grant proposals – implemented March 2016 with NSF/NIH grants, and this summer, expansion to all grants</a:t>
            </a:r>
          </a:p>
          <a:p>
            <a:pPr algn="just">
              <a:lnSpc>
                <a:spcPct val="150000"/>
              </a:lnSpc>
            </a:pPr>
            <a:r>
              <a:rPr lang="en-US" sz="2300" dirty="0">
                <a:latin typeface="Roboto Condensed" panose="02000000000000000000" pitchFamily="2" charset="0"/>
                <a:ea typeface="Roboto Condensed" panose="02000000000000000000" pitchFamily="2" charset="0"/>
              </a:rPr>
              <a:t>Funding opportunity databases providing CUNY-wide access, paid for by RFCUNY</a:t>
            </a:r>
          </a:p>
          <a:p>
            <a:pPr algn="just">
              <a:lnSpc>
                <a:spcPct val="150000"/>
              </a:lnSpc>
            </a:pPr>
            <a:r>
              <a:rPr lang="en-US" sz="2300" dirty="0">
                <a:latin typeface="Roboto Condensed" panose="02000000000000000000" pitchFamily="2" charset="0"/>
                <a:ea typeface="Roboto Condensed" panose="02000000000000000000" pitchFamily="2" charset="0"/>
              </a:rPr>
              <a:t>“Faculty Travel for Grant Development” Internal Funding – paused till July 2019</a:t>
            </a:r>
          </a:p>
          <a:p>
            <a:pPr algn="just">
              <a:lnSpc>
                <a:spcPct val="150000"/>
              </a:lnSpc>
            </a:pPr>
            <a:endParaRPr lang="en-US" sz="1700" dirty="0">
              <a:latin typeface="Roboto Condensed" panose="02000000000000000000" pitchFamily="2" charset="0"/>
              <a:ea typeface="Roboto Condensed" panose="02000000000000000000" pitchFamily="2" charset="0"/>
            </a:endParaRPr>
          </a:p>
          <a:p>
            <a:pPr algn="just">
              <a:lnSpc>
                <a:spcPct val="150000"/>
              </a:lnSpc>
            </a:pPr>
            <a:endParaRPr lang="en-US" sz="1700" dirty="0">
              <a:latin typeface="Roboto Condensed" panose="02000000000000000000" pitchFamily="2" charset="0"/>
              <a:ea typeface="Roboto Condensed" panose="02000000000000000000" pitchFamily="2" charset="0"/>
            </a:endParaRPr>
          </a:p>
          <a:p>
            <a:pPr algn="just">
              <a:lnSpc>
                <a:spcPct val="150000"/>
              </a:lnSpc>
            </a:pPr>
            <a:endParaRPr lang="en-US" sz="1700" dirty="0">
              <a:latin typeface="Roboto Condensed" panose="02000000000000000000" pitchFamily="2" charset="0"/>
              <a:ea typeface="Roboto Condensed" panose="02000000000000000000" pitchFamily="2" charset="0"/>
            </a:endParaRPr>
          </a:p>
          <a:p>
            <a:pPr algn="just">
              <a:lnSpc>
                <a:spcPct val="150000"/>
              </a:lnSpc>
            </a:pPr>
            <a:endParaRPr lang="en-US" sz="1700" dirty="0">
              <a:latin typeface="Roboto Condensed" panose="02000000000000000000" pitchFamily="2" charset="0"/>
              <a:ea typeface="Roboto Condensed" panose="02000000000000000000" pitchFamily="2" charset="0"/>
            </a:endParaRPr>
          </a:p>
          <a:p>
            <a:pPr algn="just">
              <a:lnSpc>
                <a:spcPct val="150000"/>
              </a:lnSpc>
            </a:pPr>
            <a:endParaRPr lang="en-US" sz="1700" dirty="0">
              <a:latin typeface="Roboto Condensed" panose="02000000000000000000" pitchFamily="2" charset="0"/>
              <a:ea typeface="Roboto Condensed" panose="02000000000000000000" pitchFamily="2" charset="0"/>
            </a:endParaRPr>
          </a:p>
          <a:p>
            <a:pPr algn="just">
              <a:lnSpc>
                <a:spcPct val="150000"/>
              </a:lnSpc>
            </a:pPr>
            <a:endParaRPr lang="en-US" sz="1700" dirty="0">
              <a:latin typeface="Roboto Condensed" panose="02000000000000000000" pitchFamily="2" charset="0"/>
              <a:ea typeface="Roboto Condensed" panose="02000000000000000000" pitchFamily="2" charset="0"/>
            </a:endParaRPr>
          </a:p>
          <a:p>
            <a:pPr algn="just">
              <a:lnSpc>
                <a:spcPct val="150000"/>
              </a:lnSpc>
            </a:pPr>
            <a:endParaRPr lang="en-US" sz="1700" dirty="0">
              <a:latin typeface="Roboto Condensed" panose="02000000000000000000" pitchFamily="2" charset="0"/>
              <a:ea typeface="Roboto Condensed" panose="02000000000000000000" pitchFamily="2" charset="0"/>
            </a:endParaRPr>
          </a:p>
          <a:p>
            <a:pPr algn="just">
              <a:lnSpc>
                <a:spcPct val="150000"/>
              </a:lnSpc>
            </a:pPr>
            <a:endParaRPr lang="en-US" sz="2000" dirty="0">
              <a:latin typeface="Roboto Condensed" panose="02000000000000000000" pitchFamily="2" charset="0"/>
              <a:ea typeface="Roboto Condensed" panose="02000000000000000000" pitchFamily="2" charset="0"/>
            </a:endParaRPr>
          </a:p>
          <a:p>
            <a:pPr algn="just">
              <a:lnSpc>
                <a:spcPct val="150000"/>
              </a:lnSpc>
            </a:pPr>
            <a:endParaRPr lang="en-US" sz="1900" dirty="0">
              <a:latin typeface="Roboto Condensed" panose="02000000000000000000" pitchFamily="2" charset="0"/>
              <a:ea typeface="Roboto Condensed" panose="02000000000000000000" pitchFamily="2" charset="0"/>
            </a:endParaRPr>
          </a:p>
          <a:p>
            <a:endParaRPr lang="en-US" dirty="0"/>
          </a:p>
        </p:txBody>
      </p:sp>
      <p:sp>
        <p:nvSpPr>
          <p:cNvPr id="4" name="TextBox 3"/>
          <p:cNvSpPr txBox="1"/>
          <p:nvPr/>
        </p:nvSpPr>
        <p:spPr>
          <a:xfrm>
            <a:off x="347723" y="157203"/>
            <a:ext cx="6442789" cy="461665"/>
          </a:xfrm>
          <a:prstGeom prst="rect">
            <a:avLst/>
          </a:prstGeom>
          <a:noFill/>
        </p:spPr>
        <p:txBody>
          <a:bodyPr wrap="none" rtlCol="0">
            <a:spAutoFit/>
          </a:bodyPr>
          <a:lstStyle/>
          <a:p>
            <a:r>
              <a:rPr lang="en-US" sz="2400" b="1" dirty="0">
                <a:latin typeface="Roboto Condensed" panose="02000000000000000000" pitchFamily="2" charset="0"/>
                <a:ea typeface="Roboto Condensed" panose="02000000000000000000" pitchFamily="2" charset="0"/>
              </a:rPr>
              <a:t>I. Welcome to Award Pre-Proposal Support (APPS)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39" y="6271551"/>
            <a:ext cx="2743200" cy="417576"/>
          </a:xfrm>
          <a:prstGeom prst="rect">
            <a:avLst/>
          </a:prstGeom>
        </p:spPr>
      </p:pic>
    </p:spTree>
    <p:extLst>
      <p:ext uri="{BB962C8B-B14F-4D97-AF65-F5344CB8AC3E}">
        <p14:creationId xmlns:p14="http://schemas.microsoft.com/office/powerpoint/2010/main" val="348398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3" y="618868"/>
            <a:ext cx="8945133" cy="5718137"/>
          </a:xfrm>
        </p:spPr>
        <p:txBody>
          <a:bodyPr/>
          <a:lstStyle/>
          <a:p>
            <a:pPr lvl="1" algn="just">
              <a:lnSpc>
                <a:spcPct val="150000"/>
              </a:lnSpc>
            </a:pPr>
            <a:r>
              <a:rPr lang="en-US" sz="1700" dirty="0">
                <a:latin typeface="Roboto Condensed" panose="02000000000000000000" pitchFamily="2" charset="0"/>
                <a:ea typeface="Roboto Condensed" panose="02000000000000000000" pitchFamily="2" charset="0"/>
              </a:rPr>
              <a:t>NSF CAREER Award Program – April 8, 2016; March 17, 2017; January 26, 2018</a:t>
            </a:r>
          </a:p>
          <a:p>
            <a:pPr lvl="1" algn="just">
              <a:lnSpc>
                <a:spcPct val="150000"/>
              </a:lnSpc>
            </a:pPr>
            <a:r>
              <a:rPr lang="en-US" sz="1700" dirty="0">
                <a:latin typeface="Roboto Condensed" panose="02000000000000000000" pitchFamily="2" charset="0"/>
                <a:ea typeface="Roboto Condensed" panose="02000000000000000000" pitchFamily="2" charset="0"/>
              </a:rPr>
              <a:t>NSF Partnerships for International Research and Education (PIRE) – June 10, 2016</a:t>
            </a:r>
          </a:p>
          <a:p>
            <a:pPr lvl="1" algn="just">
              <a:lnSpc>
                <a:spcPct val="150000"/>
              </a:lnSpc>
            </a:pPr>
            <a:r>
              <a:rPr lang="en-US" sz="1700" dirty="0">
                <a:latin typeface="Roboto Condensed" panose="02000000000000000000" pitchFamily="2" charset="0"/>
                <a:ea typeface="Roboto Condensed" panose="02000000000000000000" pitchFamily="2" charset="0"/>
              </a:rPr>
              <a:t>Arts and Humanities Philanthropy Forum – December 8, 2016</a:t>
            </a:r>
          </a:p>
          <a:p>
            <a:pPr lvl="1" algn="just">
              <a:lnSpc>
                <a:spcPct val="150000"/>
              </a:lnSpc>
            </a:pPr>
            <a:r>
              <a:rPr lang="en-US" sz="1700" dirty="0">
                <a:latin typeface="Roboto Condensed" panose="02000000000000000000" pitchFamily="2" charset="0"/>
                <a:ea typeface="Roboto Condensed" panose="02000000000000000000" pitchFamily="2" charset="0"/>
              </a:rPr>
              <a:t>“Broader Impacts” in </a:t>
            </a:r>
            <a:r>
              <a:rPr lang="en-US" sz="1700" dirty="0" err="1">
                <a:latin typeface="Roboto Condensed" panose="02000000000000000000" pitchFamily="2" charset="0"/>
                <a:ea typeface="Roboto Condensed" panose="02000000000000000000" pitchFamily="2" charset="0"/>
              </a:rPr>
              <a:t>Grantwriting</a:t>
            </a:r>
            <a:r>
              <a:rPr lang="en-US" sz="1700" dirty="0">
                <a:latin typeface="Roboto Condensed" panose="02000000000000000000" pitchFamily="2" charset="0"/>
                <a:ea typeface="Roboto Condensed" panose="02000000000000000000" pitchFamily="2" charset="0"/>
              </a:rPr>
              <a:t> – April, 27, 2017</a:t>
            </a:r>
          </a:p>
          <a:p>
            <a:pPr lvl="1" algn="just">
              <a:lnSpc>
                <a:spcPct val="150000"/>
              </a:lnSpc>
            </a:pPr>
            <a:r>
              <a:rPr lang="en-US" sz="1700" dirty="0">
                <a:latin typeface="Roboto Condensed" panose="02000000000000000000" pitchFamily="2" charset="0"/>
                <a:ea typeface="Roboto Condensed" panose="02000000000000000000" pitchFamily="2" charset="0"/>
              </a:rPr>
              <a:t>NSF Education and Human Resources Grants Forum – May 17, 2017</a:t>
            </a:r>
          </a:p>
          <a:p>
            <a:pPr lvl="1" algn="just">
              <a:lnSpc>
                <a:spcPct val="150000"/>
              </a:lnSpc>
            </a:pPr>
            <a:r>
              <a:rPr lang="en-US" sz="1700" dirty="0">
                <a:latin typeface="Roboto Condensed" panose="02000000000000000000" pitchFamily="2" charset="0"/>
                <a:ea typeface="Roboto Condensed" panose="02000000000000000000" pitchFamily="2" charset="0"/>
              </a:rPr>
              <a:t>International Research and Education Forum – November 8, 2017</a:t>
            </a:r>
          </a:p>
          <a:p>
            <a:pPr lvl="1" algn="just">
              <a:lnSpc>
                <a:spcPct val="150000"/>
              </a:lnSpc>
            </a:pPr>
            <a:r>
              <a:rPr lang="en-US" sz="1700" dirty="0">
                <a:latin typeface="Roboto Condensed" panose="02000000000000000000" pitchFamily="2" charset="0"/>
                <a:ea typeface="Roboto Condensed" panose="02000000000000000000" pitchFamily="2" charset="0"/>
              </a:rPr>
              <a:t>Defense and Intelligence Grants Forum – May 17, 2017</a:t>
            </a:r>
          </a:p>
          <a:p>
            <a:pPr lvl="1" algn="just">
              <a:lnSpc>
                <a:spcPct val="150000"/>
              </a:lnSpc>
            </a:pPr>
            <a:r>
              <a:rPr lang="en-US" sz="1700" dirty="0">
                <a:latin typeface="Roboto Condensed" panose="02000000000000000000" pitchFamily="2" charset="0"/>
                <a:ea typeface="Roboto Condensed" panose="02000000000000000000" pitchFamily="2" charset="0"/>
              </a:rPr>
              <a:t>Convergence Research – September 15, 2018</a:t>
            </a:r>
          </a:p>
          <a:p>
            <a:pPr lvl="1" algn="just">
              <a:lnSpc>
                <a:spcPct val="150000"/>
              </a:lnSpc>
            </a:pPr>
            <a:r>
              <a:rPr lang="en-US" sz="1700" dirty="0">
                <a:latin typeface="Roboto Condensed" panose="02000000000000000000" pitchFamily="2" charset="0"/>
                <a:ea typeface="Roboto Condensed" panose="02000000000000000000" pitchFamily="2" charset="0"/>
              </a:rPr>
              <a:t>Research Fellowships in Japan – October 12, 2018</a:t>
            </a:r>
          </a:p>
          <a:p>
            <a:pPr lvl="1" algn="just">
              <a:lnSpc>
                <a:spcPct val="150000"/>
              </a:lnSpc>
            </a:pPr>
            <a:r>
              <a:rPr lang="en-US" sz="1700" dirty="0">
                <a:latin typeface="Roboto Condensed" panose="02000000000000000000" pitchFamily="2" charset="0"/>
                <a:ea typeface="Roboto Condensed" panose="02000000000000000000" pitchFamily="2" charset="0"/>
              </a:rPr>
              <a:t>Strategies for Arts and Humanities </a:t>
            </a:r>
            <a:r>
              <a:rPr lang="en-US" sz="1700" dirty="0" err="1">
                <a:latin typeface="Roboto Condensed" panose="02000000000000000000" pitchFamily="2" charset="0"/>
                <a:ea typeface="Roboto Condensed" panose="02000000000000000000" pitchFamily="2" charset="0"/>
              </a:rPr>
              <a:t>Grantseeking</a:t>
            </a:r>
            <a:r>
              <a:rPr lang="en-US" sz="1700" dirty="0">
                <a:latin typeface="Roboto Condensed" panose="02000000000000000000" pitchFamily="2" charset="0"/>
                <a:ea typeface="Roboto Condensed" panose="02000000000000000000" pitchFamily="2" charset="0"/>
              </a:rPr>
              <a:t> – November 15, 2018</a:t>
            </a:r>
          </a:p>
          <a:p>
            <a:pPr lvl="1" algn="just">
              <a:lnSpc>
                <a:spcPct val="150000"/>
              </a:lnSpc>
            </a:pPr>
            <a:r>
              <a:rPr lang="en-US" sz="1700" dirty="0">
                <a:latin typeface="Roboto Condensed" panose="02000000000000000000" pitchFamily="2" charset="0"/>
                <a:ea typeface="Roboto Condensed" panose="02000000000000000000" pitchFamily="2" charset="0"/>
              </a:rPr>
              <a:t>SCORE Grant Program Strategies and Insights Workshop – January 25, 2019</a:t>
            </a:r>
          </a:p>
          <a:p>
            <a:pPr algn="just">
              <a:lnSpc>
                <a:spcPct val="150000"/>
              </a:lnSpc>
            </a:pPr>
            <a:endParaRPr lang="en-US" sz="2000" dirty="0">
              <a:latin typeface="Roboto Condensed" panose="02000000000000000000" pitchFamily="2" charset="0"/>
              <a:ea typeface="Roboto Condensed" panose="02000000000000000000" pitchFamily="2" charset="0"/>
            </a:endParaRPr>
          </a:p>
          <a:p>
            <a:pPr algn="just">
              <a:lnSpc>
                <a:spcPct val="150000"/>
              </a:lnSpc>
            </a:pPr>
            <a:endParaRPr lang="en-US" sz="2000" dirty="0">
              <a:latin typeface="Roboto Condensed" panose="02000000000000000000" pitchFamily="2" charset="0"/>
              <a:ea typeface="Roboto Condensed" panose="02000000000000000000" pitchFamily="2" charset="0"/>
            </a:endParaRPr>
          </a:p>
          <a:p>
            <a:pPr algn="just">
              <a:lnSpc>
                <a:spcPct val="150000"/>
              </a:lnSpc>
            </a:pPr>
            <a:endParaRPr lang="en-US" sz="1900" dirty="0">
              <a:latin typeface="Roboto Condensed" panose="02000000000000000000" pitchFamily="2" charset="0"/>
              <a:ea typeface="Roboto Condensed" panose="02000000000000000000" pitchFamily="2" charset="0"/>
            </a:endParaRPr>
          </a:p>
          <a:p>
            <a:endParaRPr lang="en-US" dirty="0"/>
          </a:p>
        </p:txBody>
      </p:sp>
      <p:sp>
        <p:nvSpPr>
          <p:cNvPr id="4" name="TextBox 3"/>
          <p:cNvSpPr txBox="1"/>
          <p:nvPr/>
        </p:nvSpPr>
        <p:spPr>
          <a:xfrm>
            <a:off x="347723" y="157203"/>
            <a:ext cx="7774885" cy="461665"/>
          </a:xfrm>
          <a:prstGeom prst="rect">
            <a:avLst/>
          </a:prstGeom>
          <a:noFill/>
        </p:spPr>
        <p:txBody>
          <a:bodyPr wrap="none" rtlCol="0">
            <a:spAutoFit/>
          </a:bodyPr>
          <a:lstStyle/>
          <a:p>
            <a:r>
              <a:rPr lang="en-US" sz="2400" b="1" dirty="0">
                <a:latin typeface="Roboto Condensed" panose="02000000000000000000" pitchFamily="2" charset="0"/>
                <a:ea typeface="Roboto Condensed" panose="02000000000000000000" pitchFamily="2" charset="0"/>
              </a:rPr>
              <a:t>Examples of APPS’ Targeted Workshops on Strategic Themes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39" y="6271551"/>
            <a:ext cx="2743200" cy="417576"/>
          </a:xfrm>
          <a:prstGeom prst="rect">
            <a:avLst/>
          </a:prstGeom>
        </p:spPr>
      </p:pic>
    </p:spTree>
    <p:extLst>
      <p:ext uri="{BB962C8B-B14F-4D97-AF65-F5344CB8AC3E}">
        <p14:creationId xmlns:p14="http://schemas.microsoft.com/office/powerpoint/2010/main" val="419679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3" y="618868"/>
            <a:ext cx="9157784" cy="5633076"/>
          </a:xfrm>
        </p:spPr>
        <p:txBody>
          <a:bodyPr/>
          <a:lstStyle/>
          <a:p>
            <a:pPr marL="0" indent="0">
              <a:buNone/>
            </a:pPr>
            <a:r>
              <a:rPr lang="en-US" sz="1700" b="1" dirty="0">
                <a:latin typeface="Roboto Condensed" panose="02000000000000000000" pitchFamily="2" charset="0"/>
                <a:ea typeface="Roboto Condensed" panose="02000000000000000000" pitchFamily="2" charset="0"/>
              </a:rPr>
              <a:t>First, ask yourself</a:t>
            </a:r>
            <a:r>
              <a:rPr lang="en-US" sz="1700" dirty="0">
                <a:latin typeface="Roboto Condensed" panose="02000000000000000000" pitchFamily="2" charset="0"/>
                <a:ea typeface="Roboto Condensed" panose="02000000000000000000" pitchFamily="2" charset="0"/>
              </a:rPr>
              <a:t> two separate questions:</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pPr lvl="1"/>
            <a:r>
              <a:rPr lang="en-US" i="1" dirty="0">
                <a:latin typeface="Roboto Condensed" panose="02000000000000000000" pitchFamily="2" charset="0"/>
                <a:ea typeface="Roboto Condensed" panose="02000000000000000000" pitchFamily="2" charset="0"/>
              </a:rPr>
              <a:t>will I work alone or on a team?</a:t>
            </a:r>
            <a:r>
              <a:rPr lang="en-US" dirty="0">
                <a:latin typeface="Roboto Condensed" panose="02000000000000000000" pitchFamily="2" charset="0"/>
                <a:ea typeface="Roboto Condensed" panose="02000000000000000000" pitchFamily="2" charset="0"/>
              </a:rPr>
              <a:t>  </a:t>
            </a:r>
          </a:p>
          <a:p>
            <a:pPr marL="457200" lvl="1" indent="0">
              <a:buNone/>
            </a:pPr>
            <a:endParaRPr lang="en-US" dirty="0">
              <a:latin typeface="Roboto Condensed" panose="02000000000000000000" pitchFamily="2" charset="0"/>
              <a:ea typeface="Roboto Condensed" panose="02000000000000000000" pitchFamily="2" charset="0"/>
            </a:endParaRPr>
          </a:p>
          <a:p>
            <a:pPr lvl="1"/>
            <a:r>
              <a:rPr lang="en-US" i="1" dirty="0">
                <a:latin typeface="Roboto Condensed" panose="02000000000000000000" pitchFamily="2" charset="0"/>
                <a:ea typeface="Roboto Condensed" panose="02000000000000000000" pitchFamily="2" charset="0"/>
              </a:rPr>
              <a:t>will I work inside or outside an institution</a:t>
            </a:r>
            <a:r>
              <a:rPr lang="en-US" dirty="0">
                <a:latin typeface="Roboto Condensed" panose="02000000000000000000" pitchFamily="2" charset="0"/>
                <a:ea typeface="Roboto Condensed" panose="02000000000000000000" pitchFamily="2" charset="0"/>
              </a:rPr>
              <a:t>?</a:t>
            </a:r>
          </a:p>
          <a:p>
            <a:pPr lvl="1"/>
            <a:endParaRPr lang="en-US" dirty="0">
              <a:latin typeface="Roboto Condensed" panose="02000000000000000000" pitchFamily="2" charset="0"/>
              <a:ea typeface="Roboto Condensed" panose="02000000000000000000" pitchFamily="2" charset="0"/>
            </a:endParaRPr>
          </a:p>
          <a:p>
            <a:pPr marL="0" indent="0">
              <a:buNone/>
            </a:pPr>
            <a:r>
              <a:rPr lang="en-US" sz="1700" dirty="0">
                <a:latin typeface="Roboto Condensed" panose="02000000000000000000" pitchFamily="2" charset="0"/>
                <a:ea typeface="Roboto Condensed" panose="02000000000000000000" pitchFamily="2" charset="0"/>
              </a:rPr>
              <a:t>Your answers will correspond to three different types of academic labor:	</a:t>
            </a:r>
          </a:p>
          <a:p>
            <a:pPr marL="0" indent="0">
              <a:buNone/>
            </a:pPr>
            <a:endParaRPr lang="en-US" dirty="0">
              <a:latin typeface="Roboto Condensed" panose="02000000000000000000" pitchFamily="2" charset="0"/>
              <a:ea typeface="Roboto Condensed" panose="02000000000000000000" pitchFamily="2" charset="0"/>
            </a:endParaRPr>
          </a:p>
          <a:p>
            <a:pPr lvl="1"/>
            <a:r>
              <a:rPr lang="en-US" dirty="0">
                <a:latin typeface="Roboto Condensed" panose="02000000000000000000" pitchFamily="2" charset="0"/>
                <a:ea typeface="Roboto Condensed" panose="02000000000000000000" pitchFamily="2" charset="0"/>
              </a:rPr>
              <a:t>Book projects/monographs/commissions for new works [individual labor, solitary context]</a:t>
            </a:r>
          </a:p>
          <a:p>
            <a:pPr lvl="1"/>
            <a:endParaRPr lang="en-US" dirty="0">
              <a:latin typeface="Roboto Condensed" panose="02000000000000000000" pitchFamily="2" charset="0"/>
              <a:ea typeface="Roboto Condensed" panose="02000000000000000000" pitchFamily="2" charset="0"/>
            </a:endParaRPr>
          </a:p>
          <a:p>
            <a:pPr lvl="1"/>
            <a:r>
              <a:rPr lang="en-US" dirty="0">
                <a:latin typeface="Roboto Condensed" panose="02000000000000000000" pitchFamily="2" charset="0"/>
                <a:ea typeface="Roboto Condensed" panose="02000000000000000000" pitchFamily="2" charset="0"/>
              </a:rPr>
              <a:t>Theory-of-change or evaluative investigations [individual </a:t>
            </a:r>
            <a:r>
              <a:rPr lang="en-US" i="1" dirty="0">
                <a:latin typeface="Roboto Condensed" panose="02000000000000000000" pitchFamily="2" charset="0"/>
                <a:ea typeface="Roboto Condensed" panose="02000000000000000000" pitchFamily="2" charset="0"/>
              </a:rPr>
              <a:t>or</a:t>
            </a:r>
            <a:r>
              <a:rPr lang="en-US" dirty="0">
                <a:latin typeface="Roboto Condensed" panose="02000000000000000000" pitchFamily="2" charset="0"/>
                <a:ea typeface="Roboto Condensed" panose="02000000000000000000" pitchFamily="2" charset="0"/>
              </a:rPr>
              <a:t> collaborative labor, institutional context]</a:t>
            </a:r>
          </a:p>
          <a:p>
            <a:pPr lvl="1"/>
            <a:endParaRPr lang="en-US" dirty="0">
              <a:latin typeface="Roboto Condensed" panose="02000000000000000000" pitchFamily="2" charset="0"/>
              <a:ea typeface="Roboto Condensed" panose="02000000000000000000" pitchFamily="2" charset="0"/>
            </a:endParaRPr>
          </a:p>
          <a:p>
            <a:pPr lvl="1"/>
            <a:r>
              <a:rPr lang="en-US" dirty="0">
                <a:latin typeface="Roboto Condensed" panose="02000000000000000000" pitchFamily="2" charset="0"/>
                <a:ea typeface="Roboto Condensed" panose="02000000000000000000" pitchFamily="2" charset="0"/>
              </a:rPr>
              <a:t>Community-based projects [collaborative labor, institutional context]</a:t>
            </a:r>
          </a:p>
          <a:p>
            <a:pPr marL="0" indent="0">
              <a:buNone/>
            </a:pPr>
            <a:endParaRPr lang="en-US" sz="2400" b="1" dirty="0">
              <a:latin typeface="Roboto Condensed" panose="02000000000000000000" pitchFamily="2" charset="0"/>
              <a:ea typeface="Roboto Condensed" panose="02000000000000000000" pitchFamily="2" charset="0"/>
            </a:endParaRPr>
          </a:p>
        </p:txBody>
      </p:sp>
      <p:sp>
        <p:nvSpPr>
          <p:cNvPr id="4" name="TextBox 3"/>
          <p:cNvSpPr txBox="1"/>
          <p:nvPr/>
        </p:nvSpPr>
        <p:spPr>
          <a:xfrm>
            <a:off x="347723" y="157203"/>
            <a:ext cx="8598829" cy="461665"/>
          </a:xfrm>
          <a:prstGeom prst="rect">
            <a:avLst/>
          </a:prstGeom>
          <a:noFill/>
        </p:spPr>
        <p:txBody>
          <a:bodyPr wrap="none" rtlCol="0">
            <a:spAutoFit/>
          </a:bodyPr>
          <a:lstStyle/>
          <a:p>
            <a:r>
              <a:rPr lang="en-US" sz="2400" b="1" dirty="0">
                <a:latin typeface="Roboto Condensed" panose="02000000000000000000" pitchFamily="2" charset="0"/>
                <a:ea typeface="Roboto Condensed" panose="02000000000000000000" pitchFamily="2" charset="0"/>
              </a:rPr>
              <a:t>II. Matching Funding Pathways to the Work You Want Accomplished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39" y="6271551"/>
            <a:ext cx="2743200" cy="417576"/>
          </a:xfrm>
          <a:prstGeom prst="rect">
            <a:avLst/>
          </a:prstGeom>
        </p:spPr>
      </p:pic>
    </p:spTree>
    <p:extLst>
      <p:ext uri="{BB962C8B-B14F-4D97-AF65-F5344CB8AC3E}">
        <p14:creationId xmlns:p14="http://schemas.microsoft.com/office/powerpoint/2010/main" val="328445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3" y="880478"/>
            <a:ext cx="10752668" cy="5051093"/>
          </a:xfrm>
        </p:spPr>
        <p:txBody>
          <a:bodyPr>
            <a:normAutofit/>
          </a:bodyPr>
          <a:lstStyle/>
          <a:p>
            <a:endParaRPr lang="en-US"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Internal (e.g. PSC-CUNY, college-specific awards)</a:t>
            </a:r>
          </a:p>
          <a:p>
            <a:pPr lvl="1"/>
            <a:r>
              <a:rPr lang="en-US" dirty="0">
                <a:latin typeface="Roboto Condensed" panose="02000000000000000000" pitchFamily="2" charset="0"/>
                <a:ea typeface="Roboto Condensed" panose="02000000000000000000" pitchFamily="2" charset="0"/>
              </a:rPr>
              <a:t>Mostly monograph/commission projects </a:t>
            </a:r>
          </a:p>
          <a:p>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Academic Professional Groups (e.g. the Modern Language Association or Academy of Arts and Sciences)</a:t>
            </a:r>
          </a:p>
          <a:p>
            <a:pPr lvl="1"/>
            <a:r>
              <a:rPr lang="en-US" dirty="0">
                <a:latin typeface="Roboto Condensed" panose="02000000000000000000" pitchFamily="2" charset="0"/>
                <a:ea typeface="Roboto Condensed" panose="02000000000000000000" pitchFamily="2" charset="0"/>
              </a:rPr>
              <a:t>Mostly monograph/commission </a:t>
            </a:r>
            <a:r>
              <a:rPr lang="en-US" i="1" dirty="0">
                <a:latin typeface="Roboto Condensed" panose="02000000000000000000" pitchFamily="2" charset="0"/>
                <a:ea typeface="Roboto Condensed" panose="02000000000000000000" pitchFamily="2" charset="0"/>
              </a:rPr>
              <a:t>or </a:t>
            </a:r>
            <a:r>
              <a:rPr lang="en-US" dirty="0">
                <a:latin typeface="Roboto Condensed" panose="02000000000000000000" pitchFamily="2" charset="0"/>
                <a:ea typeface="Roboto Condensed" panose="02000000000000000000" pitchFamily="2" charset="0"/>
              </a:rPr>
              <a:t>theory-of-change projects</a:t>
            </a:r>
          </a:p>
          <a:p>
            <a:pPr lvl="1"/>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Government/NGO (e.g. NEA, NEH, int’l equivalents like research/arts councils)</a:t>
            </a:r>
          </a:p>
          <a:p>
            <a:pPr lvl="1"/>
            <a:r>
              <a:rPr lang="en-US" dirty="0">
                <a:latin typeface="Roboto Condensed" panose="02000000000000000000" pitchFamily="2" charset="0"/>
                <a:ea typeface="Roboto Condensed" panose="02000000000000000000" pitchFamily="2" charset="0"/>
              </a:rPr>
              <a:t>Mostly theory-of-change </a:t>
            </a:r>
            <a:r>
              <a:rPr lang="en-US" i="1" dirty="0">
                <a:latin typeface="Roboto Condensed" panose="02000000000000000000" pitchFamily="2" charset="0"/>
                <a:ea typeface="Roboto Condensed" panose="02000000000000000000" pitchFamily="2" charset="0"/>
              </a:rPr>
              <a:t>or</a:t>
            </a:r>
            <a:r>
              <a:rPr lang="en-US" dirty="0">
                <a:latin typeface="Roboto Condensed" panose="02000000000000000000" pitchFamily="2" charset="0"/>
                <a:ea typeface="Roboto Condensed" panose="02000000000000000000" pitchFamily="2" charset="0"/>
              </a:rPr>
              <a:t> community-based projects</a:t>
            </a:r>
          </a:p>
          <a:p>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Private Foundation (e.g. Ford Foundation, W.T. Grant Foundation, smaller family foundations)</a:t>
            </a:r>
          </a:p>
          <a:p>
            <a:pPr lvl="1"/>
            <a:r>
              <a:rPr lang="en-US" dirty="0">
                <a:latin typeface="Roboto Condensed" panose="02000000000000000000" pitchFamily="2" charset="0"/>
                <a:ea typeface="Roboto Condensed" panose="02000000000000000000" pitchFamily="2" charset="0"/>
              </a:rPr>
              <a:t>Mostly theory-of-change </a:t>
            </a:r>
            <a:r>
              <a:rPr lang="en-US" i="1" dirty="0">
                <a:latin typeface="Roboto Condensed" panose="02000000000000000000" pitchFamily="2" charset="0"/>
                <a:ea typeface="Roboto Condensed" panose="02000000000000000000" pitchFamily="2" charset="0"/>
              </a:rPr>
              <a:t>or </a:t>
            </a:r>
            <a:r>
              <a:rPr lang="en-US" dirty="0">
                <a:latin typeface="Roboto Condensed" panose="02000000000000000000" pitchFamily="2" charset="0"/>
                <a:ea typeface="Roboto Condensed" panose="02000000000000000000" pitchFamily="2" charset="0"/>
              </a:rPr>
              <a:t>community-based projects</a:t>
            </a:r>
          </a:p>
          <a:p>
            <a:endParaRPr lang="en-US" dirty="0">
              <a:latin typeface="Roboto Condensed" panose="02000000000000000000" pitchFamily="2" charset="0"/>
              <a:ea typeface="Roboto Condensed" panose="02000000000000000000" pitchFamily="2" charset="0"/>
            </a:endParaRPr>
          </a:p>
          <a:p>
            <a:endParaRPr lang="en-US" dirty="0">
              <a:latin typeface="Roboto Condensed" panose="02000000000000000000" pitchFamily="2" charset="0"/>
              <a:ea typeface="Roboto Condensed" panose="02000000000000000000" pitchFamily="2" charset="0"/>
            </a:endParaRPr>
          </a:p>
          <a:p>
            <a:endParaRPr lang="en-US" dirty="0">
              <a:latin typeface="Roboto Condensed" panose="02000000000000000000" pitchFamily="2" charset="0"/>
              <a:ea typeface="Roboto Condensed" panose="02000000000000000000" pitchFamily="2" charset="0"/>
            </a:endParaRPr>
          </a:p>
          <a:p>
            <a:endParaRPr lang="en-US" dirty="0"/>
          </a:p>
        </p:txBody>
      </p:sp>
      <p:sp>
        <p:nvSpPr>
          <p:cNvPr id="8" name="TextBox 7"/>
          <p:cNvSpPr txBox="1"/>
          <p:nvPr/>
        </p:nvSpPr>
        <p:spPr>
          <a:xfrm>
            <a:off x="347723" y="157203"/>
            <a:ext cx="5444119" cy="723275"/>
          </a:xfrm>
          <a:prstGeom prst="rect">
            <a:avLst/>
          </a:prstGeom>
          <a:noFill/>
        </p:spPr>
        <p:txBody>
          <a:bodyPr wrap="none" rtlCol="0">
            <a:spAutoFit/>
          </a:bodyPr>
          <a:lstStyle/>
          <a:p>
            <a:r>
              <a:rPr lang="en-US" sz="2400" b="1" dirty="0">
                <a:latin typeface="Roboto Condensed" panose="02000000000000000000" pitchFamily="2" charset="0"/>
                <a:ea typeface="Roboto Condensed" panose="02000000000000000000" pitchFamily="2" charset="0"/>
              </a:rPr>
              <a:t>Then, ask yourself</a:t>
            </a:r>
            <a:r>
              <a:rPr lang="en-US" sz="2400" dirty="0">
                <a:latin typeface="Roboto Condensed" panose="02000000000000000000" pitchFamily="2" charset="0"/>
                <a:ea typeface="Roboto Condensed" panose="02000000000000000000" pitchFamily="2" charset="0"/>
              </a:rPr>
              <a:t>, </a:t>
            </a:r>
          </a:p>
          <a:p>
            <a:r>
              <a:rPr lang="en-US" sz="1700" i="1" dirty="0">
                <a:latin typeface="Roboto Condensed" panose="02000000000000000000" pitchFamily="2" charset="0"/>
                <a:ea typeface="Roboto Condensed" panose="02000000000000000000" pitchFamily="2" charset="0"/>
              </a:rPr>
              <a:t>what ‘species’ of funder links strongest to the proposed labor?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39" y="6271551"/>
            <a:ext cx="2743200" cy="417576"/>
          </a:xfrm>
          <a:prstGeom prst="rect">
            <a:avLst/>
          </a:prstGeom>
        </p:spPr>
      </p:pic>
    </p:spTree>
    <p:extLst>
      <p:ext uri="{BB962C8B-B14F-4D97-AF65-F5344CB8AC3E}">
        <p14:creationId xmlns:p14="http://schemas.microsoft.com/office/powerpoint/2010/main" val="3725860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3" y="988200"/>
            <a:ext cx="9697883" cy="5854180"/>
          </a:xfrm>
        </p:spPr>
        <p:txBody>
          <a:bodyPr>
            <a:normAutofit/>
          </a:bodyPr>
          <a:lstStyle/>
          <a:p>
            <a:r>
              <a:rPr lang="en-US" sz="1700" dirty="0">
                <a:latin typeface="Roboto Condensed" panose="02000000000000000000" pitchFamily="2" charset="0"/>
                <a:ea typeface="Roboto Condensed" panose="02000000000000000000" pitchFamily="2" charset="0"/>
              </a:rPr>
              <a:t>The </a:t>
            </a:r>
            <a:r>
              <a:rPr lang="en-US" sz="1700" b="1" dirty="0">
                <a:latin typeface="Roboto Condensed" panose="02000000000000000000" pitchFamily="2" charset="0"/>
                <a:ea typeface="Roboto Condensed" panose="02000000000000000000" pitchFamily="2" charset="0"/>
              </a:rPr>
              <a:t>Grants/Sponsored Programs Office </a:t>
            </a:r>
            <a:r>
              <a:rPr lang="en-US" sz="1700" dirty="0">
                <a:latin typeface="Roboto Condensed" panose="02000000000000000000" pitchFamily="2" charset="0"/>
                <a:ea typeface="Roboto Condensed" panose="02000000000000000000" pitchFamily="2" charset="0"/>
              </a:rPr>
              <a:t>may be best if</a:t>
            </a:r>
          </a:p>
          <a:p>
            <a:pPr lvl="1"/>
            <a:r>
              <a:rPr lang="en-US" dirty="0">
                <a:latin typeface="Roboto Condensed" panose="02000000000000000000" pitchFamily="2" charset="0"/>
                <a:ea typeface="Roboto Condensed" panose="02000000000000000000" pitchFamily="2" charset="0"/>
              </a:rPr>
              <a:t>The funder requires complex authorization, compliance, budgetary, or strategic information</a:t>
            </a:r>
          </a:p>
          <a:p>
            <a:pPr lvl="1"/>
            <a:r>
              <a:rPr lang="en-US" dirty="0">
                <a:latin typeface="Roboto Condensed" panose="02000000000000000000" pitchFamily="2" charset="0"/>
                <a:ea typeface="Roboto Condensed" panose="02000000000000000000" pitchFamily="2" charset="0"/>
              </a:rPr>
              <a:t>Your college’s relationship to the funder is institution-to-institution, not person-to-person</a:t>
            </a:r>
          </a:p>
          <a:p>
            <a:pPr lvl="1"/>
            <a:r>
              <a:rPr lang="en-US" dirty="0">
                <a:latin typeface="Roboto Condensed" panose="02000000000000000000" pitchFamily="2" charset="0"/>
                <a:ea typeface="Roboto Condensed" panose="02000000000000000000" pitchFamily="2" charset="0"/>
              </a:rPr>
              <a:t>The grant requires personnel management, equipment purchases, and other tangibles tied to a work plan or budget</a:t>
            </a:r>
          </a:p>
          <a:p>
            <a:pPr lvl="1"/>
            <a:r>
              <a:rPr lang="en-US" dirty="0">
                <a:latin typeface="Roboto Condensed" panose="02000000000000000000" pitchFamily="2" charset="0"/>
                <a:ea typeface="Roboto Condensed" panose="02000000000000000000" pitchFamily="2" charset="0"/>
              </a:rPr>
              <a:t>The decision-maker is a panel of external specialists (your peers) in the grant’s subject matter</a:t>
            </a:r>
          </a:p>
          <a:p>
            <a:pPr lvl="1"/>
            <a:endParaRPr lang="en-US"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The </a:t>
            </a:r>
            <a:r>
              <a:rPr lang="en-US" sz="1700" b="1" dirty="0">
                <a:latin typeface="Roboto Condensed" panose="02000000000000000000" pitchFamily="2" charset="0"/>
                <a:ea typeface="Roboto Condensed" panose="02000000000000000000" pitchFamily="2" charset="0"/>
              </a:rPr>
              <a:t>Development Office </a:t>
            </a:r>
            <a:r>
              <a:rPr lang="en-US" sz="1700" dirty="0">
                <a:latin typeface="Roboto Condensed" panose="02000000000000000000" pitchFamily="2" charset="0"/>
                <a:ea typeface="Roboto Condensed" panose="02000000000000000000" pitchFamily="2" charset="0"/>
              </a:rPr>
              <a:t>(or your college Foundation) may be best if</a:t>
            </a:r>
          </a:p>
          <a:p>
            <a:pPr lvl="1"/>
            <a:r>
              <a:rPr lang="en-US" dirty="0">
                <a:latin typeface="Roboto Condensed" panose="02000000000000000000" pitchFamily="2" charset="0"/>
                <a:ea typeface="Roboto Condensed" panose="02000000000000000000" pitchFamily="2" charset="0"/>
              </a:rPr>
              <a:t>The funder is a part of your local community, or situated within the five boroughs/</a:t>
            </a:r>
            <a:r>
              <a:rPr lang="en-US" dirty="0" err="1">
                <a:latin typeface="Roboto Condensed" panose="02000000000000000000" pitchFamily="2" charset="0"/>
                <a:ea typeface="Roboto Condensed" panose="02000000000000000000" pitchFamily="2" charset="0"/>
              </a:rPr>
              <a:t>tri-state</a:t>
            </a:r>
            <a:r>
              <a:rPr lang="en-US" dirty="0">
                <a:latin typeface="Roboto Condensed" panose="02000000000000000000" pitchFamily="2" charset="0"/>
                <a:ea typeface="Roboto Condensed" panose="02000000000000000000" pitchFamily="2" charset="0"/>
              </a:rPr>
              <a:t> area</a:t>
            </a:r>
          </a:p>
          <a:p>
            <a:pPr lvl="1"/>
            <a:r>
              <a:rPr lang="en-US" dirty="0">
                <a:latin typeface="Roboto Condensed" panose="02000000000000000000" pitchFamily="2" charset="0"/>
                <a:ea typeface="Roboto Condensed" panose="02000000000000000000" pitchFamily="2" charset="0"/>
              </a:rPr>
              <a:t>Your college is already receiving donations from the funder, or some person-to-person relationship exists</a:t>
            </a:r>
          </a:p>
          <a:p>
            <a:pPr lvl="1"/>
            <a:r>
              <a:rPr lang="en-US" dirty="0">
                <a:latin typeface="Roboto Condensed" panose="02000000000000000000" pitchFamily="2" charset="0"/>
                <a:ea typeface="Roboto Condensed" panose="02000000000000000000" pitchFamily="2" charset="0"/>
              </a:rPr>
              <a:t>There are no stated deliverables, final reports, or evaluation components (intended award is more of a “gift”)</a:t>
            </a:r>
          </a:p>
          <a:p>
            <a:pPr lvl="1"/>
            <a:r>
              <a:rPr lang="en-US" dirty="0">
                <a:latin typeface="Roboto Condensed" panose="02000000000000000000" pitchFamily="2" charset="0"/>
                <a:ea typeface="Roboto Condensed" panose="02000000000000000000" pitchFamily="2" charset="0"/>
              </a:rPr>
              <a:t>The decision-maker is a program officer with sole discretionary power, or a small group of non-specialists (e.g. the blood relatives on the board of a family foundation)</a:t>
            </a:r>
          </a:p>
          <a:p>
            <a:endParaRPr lang="en-US" sz="1700" dirty="0">
              <a:latin typeface="Roboto Condensed" panose="02000000000000000000" pitchFamily="2" charset="0"/>
              <a:ea typeface="Roboto Condensed" panose="02000000000000000000" pitchFamily="2" charset="0"/>
            </a:endParaRPr>
          </a:p>
          <a:p>
            <a:pPr lvl="1"/>
            <a:endParaRPr lang="en-US" sz="1700" dirty="0">
              <a:latin typeface="Roboto Condensed" panose="02000000000000000000" pitchFamily="2" charset="0"/>
              <a:ea typeface="Roboto Condensed" panose="02000000000000000000" pitchFamily="2" charset="0"/>
            </a:endParaRPr>
          </a:p>
          <a:p>
            <a:endParaRPr lang="en-US" dirty="0"/>
          </a:p>
        </p:txBody>
      </p:sp>
      <p:sp>
        <p:nvSpPr>
          <p:cNvPr id="6" name="TextBox 5"/>
          <p:cNvSpPr txBox="1"/>
          <p:nvPr/>
        </p:nvSpPr>
        <p:spPr>
          <a:xfrm>
            <a:off x="347723" y="157203"/>
            <a:ext cx="5397631" cy="723275"/>
          </a:xfrm>
          <a:prstGeom prst="rect">
            <a:avLst/>
          </a:prstGeom>
          <a:noFill/>
        </p:spPr>
        <p:txBody>
          <a:bodyPr wrap="none" rtlCol="0">
            <a:spAutoFit/>
          </a:bodyPr>
          <a:lstStyle/>
          <a:p>
            <a:r>
              <a:rPr lang="en-US" sz="2400" b="1" dirty="0">
                <a:latin typeface="Roboto Condensed" panose="02000000000000000000" pitchFamily="2" charset="0"/>
                <a:ea typeface="Roboto Condensed" panose="02000000000000000000" pitchFamily="2" charset="0"/>
              </a:rPr>
              <a:t>Finally,</a:t>
            </a:r>
            <a:r>
              <a:rPr lang="en-US" sz="2400" dirty="0">
                <a:latin typeface="Roboto Condensed" panose="02000000000000000000" pitchFamily="2" charset="0"/>
                <a:ea typeface="Roboto Condensed" panose="02000000000000000000" pitchFamily="2" charset="0"/>
              </a:rPr>
              <a:t> </a:t>
            </a:r>
            <a:r>
              <a:rPr lang="en-US" sz="2400" b="1" dirty="0">
                <a:latin typeface="Roboto Condensed" panose="02000000000000000000" pitchFamily="2" charset="0"/>
                <a:ea typeface="Roboto Condensed" panose="02000000000000000000" pitchFamily="2" charset="0"/>
              </a:rPr>
              <a:t>ask yourself</a:t>
            </a:r>
            <a:r>
              <a:rPr lang="en-US" sz="2400" dirty="0">
                <a:latin typeface="Roboto Condensed" panose="02000000000000000000" pitchFamily="2" charset="0"/>
                <a:ea typeface="Roboto Condensed" panose="02000000000000000000" pitchFamily="2" charset="0"/>
              </a:rPr>
              <a:t>, </a:t>
            </a:r>
          </a:p>
          <a:p>
            <a:r>
              <a:rPr lang="en-US" sz="1700" i="1" dirty="0">
                <a:latin typeface="Roboto Condensed" panose="02000000000000000000" pitchFamily="2" charset="0"/>
                <a:ea typeface="Roboto Condensed" panose="02000000000000000000" pitchFamily="2" charset="0"/>
              </a:rPr>
              <a:t>who is best equipped to shepherd this proposal at my school?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39" y="6271551"/>
            <a:ext cx="2743200" cy="417576"/>
          </a:xfrm>
          <a:prstGeom prst="rect">
            <a:avLst/>
          </a:prstGeom>
        </p:spPr>
      </p:pic>
    </p:spTree>
    <p:extLst>
      <p:ext uri="{BB962C8B-B14F-4D97-AF65-F5344CB8AC3E}">
        <p14:creationId xmlns:p14="http://schemas.microsoft.com/office/powerpoint/2010/main" val="197709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2" y="618868"/>
            <a:ext cx="11018483" cy="5652683"/>
          </a:xfrm>
        </p:spPr>
        <p:txBody>
          <a:bodyPr>
            <a:normAutofit fontScale="47500" lnSpcReduction="20000"/>
          </a:bodyPr>
          <a:lstStyle/>
          <a:p>
            <a:pPr marL="0" indent="0">
              <a:buNone/>
            </a:pPr>
            <a:endParaRPr lang="en-US" sz="1400" dirty="0"/>
          </a:p>
          <a:p>
            <a:r>
              <a:rPr lang="en-US" sz="3600" dirty="0">
                <a:latin typeface="Roboto Condensed" panose="02000000000000000000" pitchFamily="2" charset="0"/>
                <a:ea typeface="Roboto Condensed" panose="02000000000000000000" pitchFamily="2" charset="0"/>
              </a:rPr>
              <a:t>Private foundation “law of the jungle”: people give money to people who they know and like.</a:t>
            </a:r>
          </a:p>
          <a:p>
            <a:pPr marL="0" indent="0">
              <a:buNone/>
            </a:pPr>
            <a:endParaRPr lang="en-US" sz="3600" dirty="0">
              <a:latin typeface="Roboto Condensed" panose="02000000000000000000" pitchFamily="2" charset="0"/>
              <a:ea typeface="Roboto Condensed" panose="02000000000000000000" pitchFamily="2" charset="0"/>
            </a:endParaRPr>
          </a:p>
          <a:p>
            <a:r>
              <a:rPr lang="en-US" sz="3600" dirty="0">
                <a:latin typeface="Roboto Condensed" panose="02000000000000000000" pitchFamily="2" charset="0"/>
                <a:ea typeface="Roboto Condensed" panose="02000000000000000000" pitchFamily="2" charset="0"/>
              </a:rPr>
              <a:t>“If you know one foundation, you know one foundation” – what applies to one doesn’t necessary apply to another.</a:t>
            </a:r>
          </a:p>
          <a:p>
            <a:endParaRPr lang="en-US" sz="3600" dirty="0">
              <a:latin typeface="Roboto Condensed" panose="02000000000000000000" pitchFamily="2" charset="0"/>
              <a:ea typeface="Roboto Condensed" panose="02000000000000000000" pitchFamily="2" charset="0"/>
            </a:endParaRPr>
          </a:p>
          <a:p>
            <a:r>
              <a:rPr lang="en-US" sz="3600" dirty="0">
                <a:latin typeface="Roboto Condensed" panose="02000000000000000000" pitchFamily="2" charset="0"/>
                <a:ea typeface="Roboto Condensed" panose="02000000000000000000" pitchFamily="2" charset="0"/>
              </a:rPr>
              <a:t>When approaching a private foundation, take a step back – </a:t>
            </a:r>
            <a:r>
              <a:rPr lang="en-US" sz="3600" b="1" dirty="0">
                <a:latin typeface="Roboto Condensed" panose="02000000000000000000" pitchFamily="2" charset="0"/>
                <a:ea typeface="Roboto Condensed" panose="02000000000000000000" pitchFamily="2" charset="0"/>
              </a:rPr>
              <a:t>ask yourself </a:t>
            </a:r>
            <a:r>
              <a:rPr lang="en-US" sz="3600" dirty="0">
                <a:latin typeface="Roboto Condensed" panose="02000000000000000000" pitchFamily="2" charset="0"/>
                <a:ea typeface="Roboto Condensed" panose="02000000000000000000" pitchFamily="2" charset="0"/>
              </a:rPr>
              <a:t>– what is the grant-maker seeking to do? </a:t>
            </a:r>
          </a:p>
          <a:p>
            <a:pPr lvl="1"/>
            <a:r>
              <a:rPr lang="en-US" sz="3400" dirty="0">
                <a:latin typeface="Roboto Condensed" panose="02000000000000000000" pitchFamily="2" charset="0"/>
                <a:ea typeface="Roboto Condensed" panose="02000000000000000000" pitchFamily="2" charset="0"/>
              </a:rPr>
              <a:t>Foundations are thinking about “how do we distinguish ourselves – how do we keep ourselves relevant?” </a:t>
            </a:r>
          </a:p>
          <a:p>
            <a:pPr lvl="1"/>
            <a:r>
              <a:rPr lang="en-US" sz="3400" dirty="0">
                <a:latin typeface="Roboto Condensed" panose="02000000000000000000" pitchFamily="2" charset="0"/>
                <a:ea typeface="Roboto Condensed" panose="02000000000000000000" pitchFamily="2" charset="0"/>
              </a:rPr>
              <a:t>Funding priorities are weather systems – chats with program officers tell you where the wind is blowing.</a:t>
            </a:r>
          </a:p>
          <a:p>
            <a:pPr lvl="1"/>
            <a:r>
              <a:rPr lang="en-US" sz="3400" dirty="0">
                <a:latin typeface="Roboto Condensed" panose="02000000000000000000" pitchFamily="2" charset="0"/>
                <a:ea typeface="Roboto Condensed" panose="02000000000000000000" pitchFamily="2" charset="0"/>
              </a:rPr>
              <a:t>Finding the right foundation match is like dating.</a:t>
            </a:r>
          </a:p>
          <a:p>
            <a:pPr lvl="1"/>
            <a:endParaRPr lang="en-US" sz="3600" dirty="0">
              <a:latin typeface="Roboto Condensed" panose="02000000000000000000" pitchFamily="2" charset="0"/>
              <a:ea typeface="Roboto Condensed" panose="02000000000000000000" pitchFamily="2" charset="0"/>
            </a:endParaRPr>
          </a:p>
          <a:p>
            <a:r>
              <a:rPr lang="en-US" sz="3600" dirty="0">
                <a:latin typeface="Roboto Condensed" panose="02000000000000000000" pitchFamily="2" charset="0"/>
                <a:ea typeface="Roboto Condensed" panose="02000000000000000000" pitchFamily="2" charset="0"/>
              </a:rPr>
              <a:t>No. 1 objective is to secure meetings with program officers. Come with a strong idea(s) ready.</a:t>
            </a:r>
          </a:p>
          <a:p>
            <a:pPr lvl="1"/>
            <a:r>
              <a:rPr lang="en-US" sz="3400" dirty="0">
                <a:latin typeface="Roboto Condensed" panose="02000000000000000000" pitchFamily="2" charset="0"/>
                <a:ea typeface="Roboto Condensed" panose="02000000000000000000" pitchFamily="2" charset="0"/>
              </a:rPr>
              <a:t>Establish yourself (in their eyes) as a “thought leader” in a given area, so they think of your name when a need arises.</a:t>
            </a:r>
          </a:p>
          <a:p>
            <a:pPr lvl="1"/>
            <a:endParaRPr lang="en-US" sz="3600" dirty="0">
              <a:latin typeface="Roboto Condensed" panose="02000000000000000000" pitchFamily="2" charset="0"/>
              <a:ea typeface="Roboto Condensed" panose="02000000000000000000" pitchFamily="2" charset="0"/>
            </a:endParaRPr>
          </a:p>
          <a:p>
            <a:r>
              <a:rPr lang="en-US" sz="3600" dirty="0">
                <a:latin typeface="Roboto Condensed" panose="02000000000000000000" pitchFamily="2" charset="0"/>
                <a:ea typeface="Roboto Condensed" panose="02000000000000000000" pitchFamily="2" charset="0"/>
              </a:rPr>
              <a:t>Be patient when networking for foundation grants. Keep turning up, keep finding small ways to amplify your name.</a:t>
            </a:r>
          </a:p>
          <a:p>
            <a:pPr lvl="1"/>
            <a:endParaRPr lang="en-US" sz="6400" dirty="0">
              <a:latin typeface="Roboto Condensed" panose="02000000000000000000" pitchFamily="2" charset="0"/>
              <a:ea typeface="Roboto Condensed" panose="02000000000000000000" pitchFamily="2" charset="0"/>
            </a:endParaRPr>
          </a:p>
          <a:p>
            <a:pPr lvl="1"/>
            <a:endParaRPr lang="en-US" sz="3600" dirty="0">
              <a:latin typeface="Roboto Condensed" panose="02000000000000000000" pitchFamily="2" charset="0"/>
              <a:ea typeface="Roboto Condensed" panose="02000000000000000000" pitchFamily="2" charset="0"/>
            </a:endParaRPr>
          </a:p>
          <a:p>
            <a:pPr lvl="1"/>
            <a:endParaRPr lang="en-US" dirty="0"/>
          </a:p>
          <a:p>
            <a:endParaRPr lang="en-US" dirty="0"/>
          </a:p>
          <a:p>
            <a:endParaRPr lang="en-US" dirty="0"/>
          </a:p>
          <a:p>
            <a:endParaRPr lang="en-US" dirty="0"/>
          </a:p>
          <a:p>
            <a:endParaRPr lang="en-US" dirty="0"/>
          </a:p>
        </p:txBody>
      </p:sp>
      <p:sp>
        <p:nvSpPr>
          <p:cNvPr id="4" name="TextBox 3"/>
          <p:cNvSpPr txBox="1"/>
          <p:nvPr/>
        </p:nvSpPr>
        <p:spPr>
          <a:xfrm>
            <a:off x="347723" y="157203"/>
            <a:ext cx="3599062" cy="461665"/>
          </a:xfrm>
          <a:prstGeom prst="rect">
            <a:avLst/>
          </a:prstGeom>
          <a:noFill/>
        </p:spPr>
        <p:txBody>
          <a:bodyPr wrap="none" rtlCol="0">
            <a:spAutoFit/>
          </a:bodyPr>
          <a:lstStyle/>
          <a:p>
            <a:r>
              <a:rPr lang="en-US" sz="2400" b="1" dirty="0">
                <a:latin typeface="Roboto Condensed" panose="02000000000000000000" pitchFamily="2" charset="0"/>
                <a:ea typeface="Roboto Condensed" panose="02000000000000000000" pitchFamily="2" charset="0"/>
              </a:rPr>
              <a:t>III. Private Foundations 101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39" y="6271551"/>
            <a:ext cx="2743200" cy="417576"/>
          </a:xfrm>
          <a:prstGeom prst="rect">
            <a:avLst/>
          </a:prstGeom>
        </p:spPr>
      </p:pic>
    </p:spTree>
    <p:extLst>
      <p:ext uri="{BB962C8B-B14F-4D97-AF65-F5344CB8AC3E}">
        <p14:creationId xmlns:p14="http://schemas.microsoft.com/office/powerpoint/2010/main" val="198689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2" y="618868"/>
            <a:ext cx="10510778" cy="5994583"/>
          </a:xfrm>
        </p:spPr>
        <p:txBody>
          <a:bodyPr>
            <a:normAutofit/>
          </a:bodyPr>
          <a:lstStyle/>
          <a:p>
            <a:r>
              <a:rPr lang="en-US" sz="1700" dirty="0">
                <a:latin typeface="Roboto Condensed" panose="02000000000000000000" pitchFamily="2" charset="0"/>
                <a:ea typeface="Roboto Condensed" panose="02000000000000000000" pitchFamily="2" charset="0"/>
              </a:rPr>
              <a:t>As arts/humanities faculty, you’re trained to work on your own. But competitive grant-seeking requires deliberate collaborations with other institutions/people/expertise areas. </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Partnerships are how you leapfrog over your own institutional deficits, resource lacks, and expertise blind-spots.</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Ask yourself: how can I involve people who participate in the same research question or project vision from different vantages?</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Remember, as higher education faculty, you offer external collaborators a lot of value as well.</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Most likely, there is a non-academic, external “field” encompassing your discipline or research questions: grassroots activists, NPOs, NGOs, government agencies, and even for-profit companies. Seek out and become a part of conversations with these practitioners.</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Cultivating partners is crucial to meeting new funders. External actors that show affinity for your research will invite you to show up to their events when their funders will be in the room.</a:t>
            </a:r>
          </a:p>
          <a:p>
            <a:endParaRPr lang="en-US" sz="1700" dirty="0">
              <a:latin typeface="Roboto Condensed" panose="02000000000000000000" pitchFamily="2" charset="0"/>
              <a:ea typeface="Roboto Condensed" panose="02000000000000000000" pitchFamily="2" charset="0"/>
            </a:endParaRPr>
          </a:p>
          <a:p>
            <a:endParaRPr lang="en-US" sz="1700" dirty="0">
              <a:latin typeface="Roboto Condensed" panose="02000000000000000000" pitchFamily="2" charset="0"/>
              <a:ea typeface="Roboto Condensed" panose="02000000000000000000" pitchFamily="2" charset="0"/>
            </a:endParaRPr>
          </a:p>
          <a:p>
            <a:pPr marL="0" indent="0">
              <a:buNone/>
            </a:pPr>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p>
        </p:txBody>
      </p:sp>
      <p:sp>
        <p:nvSpPr>
          <p:cNvPr id="4" name="TextBox 3"/>
          <p:cNvSpPr txBox="1"/>
          <p:nvPr/>
        </p:nvSpPr>
        <p:spPr>
          <a:xfrm>
            <a:off x="347723" y="157203"/>
            <a:ext cx="2185214" cy="461665"/>
          </a:xfrm>
          <a:prstGeom prst="rect">
            <a:avLst/>
          </a:prstGeom>
          <a:noFill/>
        </p:spPr>
        <p:txBody>
          <a:bodyPr wrap="none" rtlCol="0">
            <a:spAutoFit/>
          </a:bodyPr>
          <a:lstStyle/>
          <a:p>
            <a:r>
              <a:rPr lang="en-US" sz="2400" b="1" dirty="0">
                <a:latin typeface="Roboto Condensed" panose="02000000000000000000" pitchFamily="2" charset="0"/>
                <a:ea typeface="Roboto Condensed" panose="02000000000000000000" pitchFamily="2" charset="0"/>
              </a:rPr>
              <a:t>IV. Partnerships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39" y="6271551"/>
            <a:ext cx="2743200" cy="417576"/>
          </a:xfrm>
          <a:prstGeom prst="rect">
            <a:avLst/>
          </a:prstGeom>
        </p:spPr>
      </p:pic>
    </p:spTree>
    <p:extLst>
      <p:ext uri="{BB962C8B-B14F-4D97-AF65-F5344CB8AC3E}">
        <p14:creationId xmlns:p14="http://schemas.microsoft.com/office/powerpoint/2010/main" val="2217815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3" y="618868"/>
            <a:ext cx="9520177" cy="5952053"/>
          </a:xfrm>
        </p:spPr>
        <p:txBody>
          <a:bodyPr/>
          <a:lstStyle/>
          <a:p>
            <a:r>
              <a:rPr lang="en-US" sz="1700" dirty="0">
                <a:latin typeface="Roboto Condensed" panose="02000000000000000000" pitchFamily="2" charset="0"/>
                <a:ea typeface="Roboto Condensed" panose="02000000000000000000" pitchFamily="2" charset="0"/>
              </a:rPr>
              <a:t>Align with CUNY institutes/divisions that already have funder relationships. Become an appendage of a larger endeavor where your vision adds value.</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Develop relationships with the top faculty grant-getters on your campus. </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“Map the ideology” and norms of your institution, esp. if your project concept is activist or outside the box – where are the pitfalls, and where are the safety zones, among departments, offices, or divisions? </a:t>
            </a:r>
            <a:br>
              <a:rPr lang="en-US" sz="1700" dirty="0">
                <a:latin typeface="Roboto Condensed" panose="02000000000000000000" pitchFamily="2" charset="0"/>
                <a:ea typeface="Roboto Condensed" panose="02000000000000000000" pitchFamily="2" charset="0"/>
              </a:rPr>
            </a:br>
            <a:endParaRPr lang="en-US" sz="1700" dirty="0">
              <a:latin typeface="Roboto Condensed" panose="02000000000000000000" pitchFamily="2" charset="0"/>
              <a:ea typeface="Roboto Condensed" panose="02000000000000000000" pitchFamily="2" charset="0"/>
            </a:endParaRPr>
          </a:p>
          <a:p>
            <a:r>
              <a:rPr lang="en-US" sz="1700" dirty="0">
                <a:latin typeface="Roboto Condensed" panose="02000000000000000000" pitchFamily="2" charset="0"/>
                <a:ea typeface="Roboto Condensed" panose="02000000000000000000" pitchFamily="2" charset="0"/>
              </a:rPr>
              <a:t>Use your institution’s existing infrastructure and built-in resources to pilot your project concept on a small-scale</a:t>
            </a:r>
          </a:p>
        </p:txBody>
      </p:sp>
      <p:sp>
        <p:nvSpPr>
          <p:cNvPr id="4" name="TextBox 3"/>
          <p:cNvSpPr txBox="1"/>
          <p:nvPr/>
        </p:nvSpPr>
        <p:spPr>
          <a:xfrm>
            <a:off x="347723" y="157203"/>
            <a:ext cx="3877985" cy="461665"/>
          </a:xfrm>
          <a:prstGeom prst="rect">
            <a:avLst/>
          </a:prstGeom>
          <a:noFill/>
        </p:spPr>
        <p:txBody>
          <a:bodyPr wrap="none" rtlCol="0">
            <a:spAutoFit/>
          </a:bodyPr>
          <a:lstStyle/>
          <a:p>
            <a:r>
              <a:rPr lang="en-US" sz="2400" b="1" dirty="0">
                <a:latin typeface="Roboto Condensed" panose="02000000000000000000" pitchFamily="2" charset="0"/>
                <a:ea typeface="Roboto Condensed" panose="02000000000000000000" pitchFamily="2" charset="0"/>
              </a:rPr>
              <a:t>V. Leveraging Your Institution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39" y="6271551"/>
            <a:ext cx="2743200" cy="417576"/>
          </a:xfrm>
          <a:prstGeom prst="rect">
            <a:avLst/>
          </a:prstGeom>
        </p:spPr>
      </p:pic>
    </p:spTree>
    <p:extLst>
      <p:ext uri="{BB962C8B-B14F-4D97-AF65-F5344CB8AC3E}">
        <p14:creationId xmlns:p14="http://schemas.microsoft.com/office/powerpoint/2010/main" val="44557798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12470</TotalTime>
  <Words>1908</Words>
  <Application>Microsoft Office PowerPoint</Application>
  <PresentationFormat>Widescreen</PresentationFormat>
  <Paragraphs>169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Roboto Condensed</vt:lpstr>
      <vt:lpstr>Calibri</vt:lpstr>
      <vt:lpstr>Trebuchet MS</vt:lpstr>
      <vt:lpstr>Wingdings 3</vt:lpstr>
      <vt:lpstr>Arial</vt:lpstr>
      <vt:lpstr>Facet</vt:lpstr>
      <vt:lpstr>Pathways to Funding for  Arts and Humanities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Siepmann, Daniel</dc:creator>
  <cp:lastModifiedBy>Matt Brim</cp:lastModifiedBy>
  <cp:revision>202</cp:revision>
  <cp:lastPrinted>2018-02-26T19:07:12Z</cp:lastPrinted>
  <dcterms:created xsi:type="dcterms:W3CDTF">2018-02-26T15:05:42Z</dcterms:created>
  <dcterms:modified xsi:type="dcterms:W3CDTF">2020-05-07T14:58:35Z</dcterms:modified>
</cp:coreProperties>
</file>